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256" r:id="rId5"/>
    <p:sldId id="277" r:id="rId6"/>
    <p:sldId id="301" r:id="rId7"/>
    <p:sldId id="332" r:id="rId8"/>
    <p:sldId id="306" r:id="rId9"/>
    <p:sldId id="329" r:id="rId10"/>
    <p:sldId id="330" r:id="rId11"/>
    <p:sldId id="331" r:id="rId12"/>
    <p:sldId id="313" r:id="rId13"/>
    <p:sldId id="278" r:id="rId14"/>
    <p:sldId id="327" r:id="rId15"/>
    <p:sldId id="325" r:id="rId16"/>
    <p:sldId id="333" r:id="rId17"/>
    <p:sldId id="300" r:id="rId18"/>
    <p:sldId id="322" r:id="rId19"/>
    <p:sldId id="323" r:id="rId20"/>
    <p:sldId id="334" r:id="rId21"/>
    <p:sldId id="297" r:id="rId22"/>
  </p:sldIdLst>
  <p:sldSz cx="20104100" cy="12566650"/>
  <p:notesSz cx="20104100" cy="1256665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00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7EE5DE-BD5D-7DEB-CE74-8E738B219A43}" v="491" dt="2023-11-10T22:22:34.070"/>
    <p1510:client id="{551B74E1-72A0-4DD6-AA2D-969C1F2C1A8C}" v="999" dt="2023-11-10T23:42:34.902"/>
    <p1510:client id="{64CF71B6-9B29-47A8-B911-34D822E36970}" v="3" dt="2023-11-10T20:06:45.863"/>
    <p1510:client id="{B3F7B263-93CD-4405-88BF-11763E4086D9}" v="2395" vWet="2397" dt="2023-11-10T23:35:15.633"/>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édio 2 - Ênfas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93D81CF-94F2-401A-BA57-92F5A7B2D0C5}" styleName="Estilo Mé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3" d="100"/>
          <a:sy n="43" d="100"/>
        </p:scale>
        <p:origin x="1138" y="58"/>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ristina Loschiavo Pepino" userId="6808cdb0-cb9c-4e5b-a421-f94a887e0025" providerId="ADAL" clId="{7BDEF9A2-C3B8-41BC-BC66-74624343C545}"/>
    <pc:docChg chg="modSld">
      <pc:chgData name="Cristina Loschiavo Pepino" userId="6808cdb0-cb9c-4e5b-a421-f94a887e0025" providerId="ADAL" clId="{7BDEF9A2-C3B8-41BC-BC66-74624343C545}" dt="2023-11-10T23:50:21.053" v="10" actId="14100"/>
      <pc:docMkLst>
        <pc:docMk/>
      </pc:docMkLst>
      <pc:sldChg chg="addSp modSp mod">
        <pc:chgData name="Cristina Loschiavo Pepino" userId="6808cdb0-cb9c-4e5b-a421-f94a887e0025" providerId="ADAL" clId="{7BDEF9A2-C3B8-41BC-BC66-74624343C545}" dt="2023-11-10T23:50:21.053" v="10" actId="14100"/>
        <pc:sldMkLst>
          <pc:docMk/>
          <pc:sldMk cId="2625995489" sldId="297"/>
        </pc:sldMkLst>
        <pc:spChg chg="mod">
          <ac:chgData name="Cristina Loschiavo Pepino" userId="6808cdb0-cb9c-4e5b-a421-f94a887e0025" providerId="ADAL" clId="{7BDEF9A2-C3B8-41BC-BC66-74624343C545}" dt="2023-11-10T23:49:57.196" v="3" actId="1076"/>
          <ac:spMkLst>
            <pc:docMk/>
            <pc:sldMk cId="2625995489" sldId="297"/>
            <ac:spMk id="12" creationId="{A6651111-2199-2FC5-D3E1-FAC8BE783A53}"/>
          </ac:spMkLst>
        </pc:spChg>
        <pc:spChg chg="mod">
          <ac:chgData name="Cristina Loschiavo Pepino" userId="6808cdb0-cb9c-4e5b-a421-f94a887e0025" providerId="ADAL" clId="{7BDEF9A2-C3B8-41BC-BC66-74624343C545}" dt="2023-11-10T23:50:04.552" v="5" actId="1076"/>
          <ac:spMkLst>
            <pc:docMk/>
            <pc:sldMk cId="2625995489" sldId="297"/>
            <ac:spMk id="13" creationId="{E513F4D8-0C35-BD9E-C755-C0B2572FC061}"/>
          </ac:spMkLst>
        </pc:spChg>
        <pc:spChg chg="mod">
          <ac:chgData name="Cristina Loschiavo Pepino" userId="6808cdb0-cb9c-4e5b-a421-f94a887e0025" providerId="ADAL" clId="{7BDEF9A2-C3B8-41BC-BC66-74624343C545}" dt="2023-11-10T23:50:10.770" v="7" actId="1076"/>
          <ac:spMkLst>
            <pc:docMk/>
            <pc:sldMk cId="2625995489" sldId="297"/>
            <ac:spMk id="14" creationId="{F5694522-5516-617B-4D75-DBB2B4A58626}"/>
          </ac:spMkLst>
        </pc:spChg>
        <pc:picChg chg="add mod">
          <ac:chgData name="Cristina Loschiavo Pepino" userId="6808cdb0-cb9c-4e5b-a421-f94a887e0025" providerId="ADAL" clId="{7BDEF9A2-C3B8-41BC-BC66-74624343C545}" dt="2023-11-10T23:50:21.053" v="10" actId="14100"/>
          <ac:picMkLst>
            <pc:docMk/>
            <pc:sldMk cId="2625995489" sldId="297"/>
            <ac:picMk id="5" creationId="{E0E09A3A-1354-429D-E107-F37F67069602}"/>
          </ac:picMkLst>
        </pc:picChg>
        <pc:picChg chg="mod">
          <ac:chgData name="Cristina Loschiavo Pepino" userId="6808cdb0-cb9c-4e5b-a421-f94a887e0025" providerId="ADAL" clId="{7BDEF9A2-C3B8-41BC-BC66-74624343C545}" dt="2023-11-10T23:50:13.119" v="8" actId="1076"/>
          <ac:picMkLst>
            <pc:docMk/>
            <pc:sldMk cId="2625995489" sldId="297"/>
            <ac:picMk id="10" creationId="{8D6B7A16-C754-1A5C-E41E-22BCD879572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8712200" cy="628650"/>
          </a:xfrm>
          <a:prstGeom prst="rect">
            <a:avLst/>
          </a:prstGeom>
        </p:spPr>
        <p:txBody>
          <a:bodyPr vert="horz" lIns="91440" tIns="45720" rIns="91440" bIns="45720" rtlCol="0"/>
          <a:lstStyle>
            <a:lvl1pPr algn="l">
              <a:defRPr sz="1200"/>
            </a:lvl1pPr>
          </a:lstStyle>
          <a:p>
            <a:endParaRPr lang="pt-BR" dirty="0"/>
          </a:p>
        </p:txBody>
      </p:sp>
      <p:sp>
        <p:nvSpPr>
          <p:cNvPr id="3" name="Espaço Reservado para Data 2"/>
          <p:cNvSpPr>
            <a:spLocks noGrp="1"/>
          </p:cNvSpPr>
          <p:nvPr>
            <p:ph type="dt" idx="1"/>
          </p:nvPr>
        </p:nvSpPr>
        <p:spPr>
          <a:xfrm>
            <a:off x="11387138" y="0"/>
            <a:ext cx="8712200" cy="628650"/>
          </a:xfrm>
          <a:prstGeom prst="rect">
            <a:avLst/>
          </a:prstGeom>
        </p:spPr>
        <p:txBody>
          <a:bodyPr vert="horz" lIns="91440" tIns="45720" rIns="91440" bIns="45720" rtlCol="0"/>
          <a:lstStyle>
            <a:lvl1pPr algn="r">
              <a:defRPr sz="1200"/>
            </a:lvl1pPr>
          </a:lstStyle>
          <a:p>
            <a:fld id="{AEA11E1C-030E-4244-9333-F74F7927D645}" type="datetimeFigureOut">
              <a:rPr lang="pt-BR" smtClean="0"/>
              <a:pPr/>
              <a:t>10/11/2023</a:t>
            </a:fld>
            <a:endParaRPr lang="pt-BR" dirty="0"/>
          </a:p>
        </p:txBody>
      </p:sp>
      <p:sp>
        <p:nvSpPr>
          <p:cNvPr id="4" name="Espaço Reservado para Imagem de Slide 3"/>
          <p:cNvSpPr>
            <a:spLocks noGrp="1" noRot="1" noChangeAspect="1"/>
          </p:cNvSpPr>
          <p:nvPr>
            <p:ph type="sldImg" idx="2"/>
          </p:nvPr>
        </p:nvSpPr>
        <p:spPr>
          <a:xfrm>
            <a:off x="6283325" y="942975"/>
            <a:ext cx="7537450" cy="4711700"/>
          </a:xfrm>
          <a:prstGeom prst="rect">
            <a:avLst/>
          </a:prstGeom>
          <a:noFill/>
          <a:ln w="12700">
            <a:solidFill>
              <a:prstClr val="black"/>
            </a:solidFill>
          </a:ln>
        </p:spPr>
        <p:txBody>
          <a:bodyPr vert="horz" lIns="91440" tIns="45720" rIns="91440" bIns="45720" rtlCol="0" anchor="ctr"/>
          <a:lstStyle/>
          <a:p>
            <a:endParaRPr lang="pt-BR" dirty="0"/>
          </a:p>
        </p:txBody>
      </p:sp>
      <p:sp>
        <p:nvSpPr>
          <p:cNvPr id="5" name="Espaço Reservado para Anotações 4"/>
          <p:cNvSpPr>
            <a:spLocks noGrp="1"/>
          </p:cNvSpPr>
          <p:nvPr>
            <p:ph type="body" sz="quarter" idx="3"/>
          </p:nvPr>
        </p:nvSpPr>
        <p:spPr>
          <a:xfrm>
            <a:off x="2009775" y="5969000"/>
            <a:ext cx="16084550" cy="5654675"/>
          </a:xfrm>
          <a:prstGeom prst="rect">
            <a:avLst/>
          </a:prstGeom>
        </p:spPr>
        <p:txBody>
          <a:bodyPr vert="horz" lIns="91440" tIns="45720" rIns="91440" bIns="45720" rtlCol="0">
            <a:normAutofit/>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11936413"/>
            <a:ext cx="8712200" cy="628650"/>
          </a:xfrm>
          <a:prstGeom prst="rect">
            <a:avLst/>
          </a:prstGeom>
        </p:spPr>
        <p:txBody>
          <a:bodyPr vert="horz" lIns="91440" tIns="45720" rIns="91440" bIns="45720" rtlCol="0" anchor="b"/>
          <a:lstStyle>
            <a:lvl1pPr algn="l">
              <a:defRPr sz="1200"/>
            </a:lvl1pPr>
          </a:lstStyle>
          <a:p>
            <a:endParaRPr lang="pt-BR" dirty="0"/>
          </a:p>
        </p:txBody>
      </p:sp>
      <p:sp>
        <p:nvSpPr>
          <p:cNvPr id="7" name="Espaço Reservado para Número de Slide 6"/>
          <p:cNvSpPr>
            <a:spLocks noGrp="1"/>
          </p:cNvSpPr>
          <p:nvPr>
            <p:ph type="sldNum" sz="quarter" idx="5"/>
          </p:nvPr>
        </p:nvSpPr>
        <p:spPr>
          <a:xfrm>
            <a:off x="11387138" y="11936413"/>
            <a:ext cx="8712200" cy="628650"/>
          </a:xfrm>
          <a:prstGeom prst="rect">
            <a:avLst/>
          </a:prstGeom>
        </p:spPr>
        <p:txBody>
          <a:bodyPr vert="horz" lIns="91440" tIns="45720" rIns="91440" bIns="45720" rtlCol="0" anchor="b"/>
          <a:lstStyle>
            <a:lvl1pPr algn="r">
              <a:defRPr sz="1200"/>
            </a:lvl1pPr>
          </a:lstStyle>
          <a:p>
            <a:fld id="{90E9755B-08CB-49D3-A3BD-A9A42E25E873}" type="slidenum">
              <a:rPr lang="pt-BR" smtClean="0"/>
              <a:pPr/>
              <a:t>‹nº›</a:t>
            </a:fld>
            <a:endParaRPr lang="pt-BR" dirty="0"/>
          </a:p>
        </p:txBody>
      </p:sp>
    </p:spTree>
    <p:extLst>
      <p:ext uri="{BB962C8B-B14F-4D97-AF65-F5344CB8AC3E}">
        <p14:creationId xmlns:p14="http://schemas.microsoft.com/office/powerpoint/2010/main" val="1697524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2196656" y="4322246"/>
            <a:ext cx="15710786" cy="1212850"/>
          </a:xfrm>
          <a:prstGeom prst="rect">
            <a:avLst/>
          </a:prstGeom>
        </p:spPr>
        <p:txBody>
          <a:bodyPr wrap="square" lIns="0" tIns="0" rIns="0" bIns="0">
            <a:spAutoFit/>
          </a:bodyPr>
          <a:lstStyle>
            <a:lvl1pPr>
              <a:defRPr sz="3450" b="0" i="0">
                <a:solidFill>
                  <a:schemeClr val="bg1"/>
                </a:solidFill>
                <a:latin typeface="Calibri"/>
                <a:cs typeface="Calibri"/>
              </a:defRPr>
            </a:lvl1pPr>
          </a:lstStyle>
          <a:p>
            <a:endParaRPr/>
          </a:p>
        </p:txBody>
      </p:sp>
      <p:sp>
        <p:nvSpPr>
          <p:cNvPr id="3" name="Holder 3"/>
          <p:cNvSpPr>
            <a:spLocks noGrp="1"/>
          </p:cNvSpPr>
          <p:nvPr>
            <p:ph type="subTitle" idx="4"/>
          </p:nvPr>
        </p:nvSpPr>
        <p:spPr>
          <a:xfrm>
            <a:off x="3015615" y="7037324"/>
            <a:ext cx="14072870" cy="314166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11/10/2023</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‹nº›</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950" b="0" i="0">
                <a:solidFill>
                  <a:schemeClr val="bg1"/>
                </a:solidFill>
                <a:latin typeface="Century Gothic"/>
                <a:cs typeface="Century Gothic"/>
              </a:defRPr>
            </a:lvl1pPr>
          </a:lstStyle>
          <a:p>
            <a:endParaRPr/>
          </a:p>
        </p:txBody>
      </p:sp>
      <p:sp>
        <p:nvSpPr>
          <p:cNvPr id="3" name="Holder 3"/>
          <p:cNvSpPr>
            <a:spLocks noGrp="1"/>
          </p:cNvSpPr>
          <p:nvPr>
            <p:ph type="body" idx="1"/>
          </p:nvPr>
        </p:nvSpPr>
        <p:spPr/>
        <p:txBody>
          <a:bodyPr lIns="0" tIns="0" rIns="0" bIns="0"/>
          <a:lstStyle>
            <a:lvl1pPr>
              <a:defRPr sz="3700" b="0" i="0">
                <a:solidFill>
                  <a:schemeClr val="bg1"/>
                </a:solidFill>
                <a:latin typeface="Tahoma"/>
                <a:cs typeface="Tahom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11/10/2023</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‹nº›</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950" b="0" i="0">
                <a:solidFill>
                  <a:schemeClr val="bg1"/>
                </a:solidFill>
                <a:latin typeface="Century Gothic"/>
                <a:cs typeface="Century Gothic"/>
              </a:defRPr>
            </a:lvl1pPr>
          </a:lstStyle>
          <a:p>
            <a:endParaRPr/>
          </a:p>
        </p:txBody>
      </p:sp>
      <p:sp>
        <p:nvSpPr>
          <p:cNvPr id="3" name="Holder 3"/>
          <p:cNvSpPr>
            <a:spLocks noGrp="1"/>
          </p:cNvSpPr>
          <p:nvPr>
            <p:ph sz="half" idx="2"/>
          </p:nvPr>
        </p:nvSpPr>
        <p:spPr>
          <a:xfrm>
            <a:off x="1005205" y="2890329"/>
            <a:ext cx="8745284" cy="829398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3611" y="2890329"/>
            <a:ext cx="8745284" cy="829398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11/10/2023</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‹nº›</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20104099" cy="12565062"/>
          </a:xfrm>
          <a:prstGeom prst="rect">
            <a:avLst/>
          </a:prstGeom>
          <a:blipFill>
            <a:blip r:embed="rId2" cstate="print"/>
            <a:stretch>
              <a:fillRect/>
            </a:stretch>
          </a:blipFill>
        </p:spPr>
        <p:txBody>
          <a:bodyPr wrap="square" lIns="0" tIns="0" rIns="0" bIns="0" rtlCol="0"/>
          <a:lstStyle/>
          <a:p>
            <a:endParaRPr dirty="0"/>
          </a:p>
        </p:txBody>
      </p:sp>
      <p:sp>
        <p:nvSpPr>
          <p:cNvPr id="2" name="Holder 2"/>
          <p:cNvSpPr>
            <a:spLocks noGrp="1"/>
          </p:cNvSpPr>
          <p:nvPr>
            <p:ph type="title"/>
          </p:nvPr>
        </p:nvSpPr>
        <p:spPr/>
        <p:txBody>
          <a:bodyPr lIns="0" tIns="0" rIns="0" bIns="0"/>
          <a:lstStyle>
            <a:lvl1pPr>
              <a:defRPr sz="4950" b="0" i="0">
                <a:solidFill>
                  <a:schemeClr val="bg1"/>
                </a:solidFill>
                <a:latin typeface="Century Gothic"/>
                <a:cs typeface="Century Gothic"/>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11/10/2023</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‹nº›</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11/10/2023</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‹nº›</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229880" y="982033"/>
            <a:ext cx="11644339" cy="779780"/>
          </a:xfrm>
          <a:prstGeom prst="rect">
            <a:avLst/>
          </a:prstGeom>
        </p:spPr>
        <p:txBody>
          <a:bodyPr wrap="square" lIns="0" tIns="0" rIns="0" bIns="0">
            <a:spAutoFit/>
          </a:bodyPr>
          <a:lstStyle>
            <a:lvl1pPr>
              <a:defRPr sz="4950" b="0" i="0">
                <a:solidFill>
                  <a:schemeClr val="bg1"/>
                </a:solidFill>
                <a:latin typeface="Century Gothic"/>
                <a:cs typeface="Century Gothic"/>
              </a:defRPr>
            </a:lvl1pPr>
          </a:lstStyle>
          <a:p>
            <a:endParaRPr/>
          </a:p>
        </p:txBody>
      </p:sp>
      <p:sp>
        <p:nvSpPr>
          <p:cNvPr id="3" name="Holder 3"/>
          <p:cNvSpPr>
            <a:spLocks noGrp="1"/>
          </p:cNvSpPr>
          <p:nvPr>
            <p:ph type="body" idx="1"/>
          </p:nvPr>
        </p:nvSpPr>
        <p:spPr>
          <a:xfrm>
            <a:off x="3494722" y="6029000"/>
            <a:ext cx="13114655" cy="3921125"/>
          </a:xfrm>
          <a:prstGeom prst="rect">
            <a:avLst/>
          </a:prstGeom>
        </p:spPr>
        <p:txBody>
          <a:bodyPr wrap="square" lIns="0" tIns="0" rIns="0" bIns="0">
            <a:spAutoFit/>
          </a:bodyPr>
          <a:lstStyle>
            <a:lvl1pPr>
              <a:defRPr sz="3700" b="0" i="0">
                <a:solidFill>
                  <a:schemeClr val="bg1"/>
                </a:solidFill>
                <a:latin typeface="Tahoma"/>
                <a:cs typeface="Tahoma"/>
              </a:defRPr>
            </a:lvl1pPr>
          </a:lstStyle>
          <a:p>
            <a:endParaRPr/>
          </a:p>
        </p:txBody>
      </p:sp>
      <p:sp>
        <p:nvSpPr>
          <p:cNvPr id="4" name="Holder 4"/>
          <p:cNvSpPr>
            <a:spLocks noGrp="1"/>
          </p:cNvSpPr>
          <p:nvPr>
            <p:ph type="ftr" sz="quarter" idx="5"/>
          </p:nvPr>
        </p:nvSpPr>
        <p:spPr>
          <a:xfrm>
            <a:off x="6835394" y="11686985"/>
            <a:ext cx="6433312" cy="628332"/>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1005205" y="11686985"/>
            <a:ext cx="4623943" cy="62833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11/10/2023</a:t>
            </a:fld>
            <a:endParaRPr lang="en-US" dirty="0"/>
          </a:p>
        </p:txBody>
      </p:sp>
      <p:sp>
        <p:nvSpPr>
          <p:cNvPr id="6" name="Holder 6"/>
          <p:cNvSpPr>
            <a:spLocks noGrp="1"/>
          </p:cNvSpPr>
          <p:nvPr>
            <p:ph type="sldNum" sz="quarter" idx="7"/>
          </p:nvPr>
        </p:nvSpPr>
        <p:spPr>
          <a:xfrm>
            <a:off x="14474953" y="11686985"/>
            <a:ext cx="4623943" cy="62833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‹nº›</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hyperlink" Target="http://www.palopoli.adv.br/" TargetMode="External"/><Relationship Id="rId1" Type="http://schemas.openxmlformats.org/officeDocument/2006/relationships/slideLayout" Target="../slideLayouts/slideLayout5.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41.svg"/><Relationship Id="rId13" Type="http://schemas.openxmlformats.org/officeDocument/2006/relationships/image" Target="../media/image45.sv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4.png"/><Relationship Id="rId2" Type="http://schemas.openxmlformats.org/officeDocument/2006/relationships/image" Target="../media/image15.png"/><Relationship Id="rId1" Type="http://schemas.openxmlformats.org/officeDocument/2006/relationships/slideLayout" Target="../slideLayouts/slideLayout5.xml"/><Relationship Id="rId6" Type="http://schemas.openxmlformats.org/officeDocument/2006/relationships/image" Target="../media/image39.svg"/><Relationship Id="rId11" Type="http://schemas.openxmlformats.org/officeDocument/2006/relationships/image" Target="../media/image14.png"/><Relationship Id="rId5" Type="http://schemas.openxmlformats.org/officeDocument/2006/relationships/image" Target="../media/image38.png"/><Relationship Id="rId10" Type="http://schemas.openxmlformats.org/officeDocument/2006/relationships/image" Target="../media/image43.svg"/><Relationship Id="rId4" Type="http://schemas.openxmlformats.org/officeDocument/2006/relationships/image" Target="../media/image37.svg"/><Relationship Id="rId9" Type="http://schemas.openxmlformats.org/officeDocument/2006/relationships/image" Target="../media/image42.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5.xml"/><Relationship Id="rId4" Type="http://schemas.openxmlformats.org/officeDocument/2006/relationships/image" Target="../media/image46.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5.xml"/><Relationship Id="rId4" Type="http://schemas.openxmlformats.org/officeDocument/2006/relationships/image" Target="../media/image47.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5.xml"/><Relationship Id="rId4" Type="http://schemas.openxmlformats.org/officeDocument/2006/relationships/image" Target="../media/image48.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5.xml"/><Relationship Id="rId4" Type="http://schemas.openxmlformats.org/officeDocument/2006/relationships/image" Target="../media/image49.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5.xml"/><Relationship Id="rId5" Type="http://schemas.openxmlformats.org/officeDocument/2006/relationships/image" Target="../media/image51.png"/><Relationship Id="rId4" Type="http://schemas.openxmlformats.org/officeDocument/2006/relationships/image" Target="../media/image50.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5.xml"/><Relationship Id="rId5" Type="http://schemas.openxmlformats.org/officeDocument/2006/relationships/image" Target="../media/image17.sv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1.png"/><Relationship Id="rId2" Type="http://schemas.openxmlformats.org/officeDocument/2006/relationships/image" Target="../media/image15.png"/><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5.xml"/><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5.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5.png"/><Relationship Id="rId7" Type="http://schemas.openxmlformats.org/officeDocument/2006/relationships/image" Target="../media/image29.svg"/><Relationship Id="rId2" Type="http://schemas.openxmlformats.org/officeDocument/2006/relationships/image" Target="../media/image26.png"/><Relationship Id="rId1" Type="http://schemas.openxmlformats.org/officeDocument/2006/relationships/slideLayout" Target="../slideLayouts/slideLayout5.xml"/><Relationship Id="rId6" Type="http://schemas.openxmlformats.org/officeDocument/2006/relationships/image" Target="../media/image28.png"/><Relationship Id="rId11" Type="http://schemas.openxmlformats.org/officeDocument/2006/relationships/image" Target="../media/image33.sv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14.png"/><Relationship Id="rId9" Type="http://schemas.openxmlformats.org/officeDocument/2006/relationships/image" Target="../media/image31.svg"/></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5.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hlinkClick r:id="rId2"/>
          </p:cNvPr>
          <p:cNvSpPr/>
          <p:nvPr/>
        </p:nvSpPr>
        <p:spPr>
          <a:xfrm>
            <a:off x="0" y="0"/>
            <a:ext cx="20104099" cy="12565062"/>
          </a:xfrm>
          <a:prstGeom prst="rect">
            <a:avLst/>
          </a:prstGeom>
          <a:blipFill>
            <a:blip r:embed="rId3" cstate="print"/>
            <a:stretch>
              <a:fillRect/>
            </a:stretch>
          </a:blipFill>
        </p:spPr>
        <p:txBody>
          <a:bodyPr wrap="square" lIns="0" tIns="0" rIns="0" bIns="0" rtlCol="0"/>
          <a:lstStyle/>
          <a:p>
            <a:endParaRPr dirty="0"/>
          </a:p>
        </p:txBody>
      </p:sp>
      <p:sp>
        <p:nvSpPr>
          <p:cNvPr id="3" name="object 3"/>
          <p:cNvSpPr txBox="1"/>
          <p:nvPr/>
        </p:nvSpPr>
        <p:spPr>
          <a:xfrm>
            <a:off x="8898023" y="11578570"/>
            <a:ext cx="2298700" cy="339725"/>
          </a:xfrm>
          <a:prstGeom prst="rect">
            <a:avLst/>
          </a:prstGeom>
        </p:spPr>
        <p:txBody>
          <a:bodyPr vert="horz" wrap="square" lIns="0" tIns="13970" rIns="0" bIns="0" rtlCol="0">
            <a:spAutoFit/>
          </a:bodyPr>
          <a:lstStyle/>
          <a:p>
            <a:pPr marL="12700">
              <a:lnSpc>
                <a:spcPct val="100000"/>
              </a:lnSpc>
              <a:spcBef>
                <a:spcPts val="110"/>
              </a:spcBef>
            </a:pPr>
            <a:r>
              <a:rPr sz="2050" spc="175" dirty="0">
                <a:solidFill>
                  <a:srgbClr val="53585F"/>
                </a:solidFill>
                <a:latin typeface="Century Gothic"/>
                <a:cs typeface="Century Gothic"/>
              </a:rPr>
              <a:t>© </a:t>
            </a:r>
            <a:r>
              <a:rPr sz="2050" spc="35" dirty="0">
                <a:solidFill>
                  <a:srgbClr val="53585F"/>
                </a:solidFill>
                <a:latin typeface="Century Gothic"/>
                <a:cs typeface="Century Gothic"/>
              </a:rPr>
              <a:t>Copyright</a:t>
            </a:r>
            <a:r>
              <a:rPr sz="2050" spc="-130" dirty="0">
                <a:solidFill>
                  <a:srgbClr val="53585F"/>
                </a:solidFill>
                <a:latin typeface="Century Gothic"/>
                <a:cs typeface="Century Gothic"/>
              </a:rPr>
              <a:t> </a:t>
            </a:r>
            <a:r>
              <a:rPr sz="2050" spc="45" dirty="0">
                <a:solidFill>
                  <a:srgbClr val="53585F"/>
                </a:solidFill>
                <a:latin typeface="Century Gothic"/>
                <a:cs typeface="Century Gothic"/>
              </a:rPr>
              <a:t>2018</a:t>
            </a:r>
            <a:endParaRPr sz="2050" dirty="0">
              <a:latin typeface="Century Gothic"/>
              <a:cs typeface="Century Gothic"/>
            </a:endParaRPr>
          </a:p>
        </p:txBody>
      </p:sp>
      <p:sp>
        <p:nvSpPr>
          <p:cNvPr id="4" name="object 4">
            <a:hlinkClick r:id="rId2"/>
          </p:cNvPr>
          <p:cNvSpPr/>
          <p:nvPr/>
        </p:nvSpPr>
        <p:spPr>
          <a:xfrm>
            <a:off x="4984141" y="0"/>
            <a:ext cx="3292475" cy="8792210"/>
          </a:xfrm>
          <a:custGeom>
            <a:avLst/>
            <a:gdLst/>
            <a:ahLst/>
            <a:cxnLst/>
            <a:rect l="l" t="t" r="r" b="b"/>
            <a:pathLst>
              <a:path w="3292475" h="8792210">
                <a:moveTo>
                  <a:pt x="0" y="0"/>
                </a:moveTo>
                <a:lnTo>
                  <a:pt x="3292276" y="0"/>
                </a:lnTo>
                <a:lnTo>
                  <a:pt x="3292276" y="8791857"/>
                </a:lnTo>
                <a:lnTo>
                  <a:pt x="0" y="8791857"/>
                </a:lnTo>
                <a:lnTo>
                  <a:pt x="0" y="0"/>
                </a:lnTo>
                <a:close/>
              </a:path>
            </a:pathLst>
          </a:custGeom>
          <a:solidFill>
            <a:srgbClr val="FBFBFB"/>
          </a:solidFill>
        </p:spPr>
        <p:txBody>
          <a:bodyPr wrap="square" lIns="0" tIns="0" rIns="0" bIns="0" rtlCol="0"/>
          <a:lstStyle/>
          <a:p>
            <a:endParaRPr dirty="0"/>
          </a:p>
        </p:txBody>
      </p:sp>
      <p:sp>
        <p:nvSpPr>
          <p:cNvPr id="5" name="object 5"/>
          <p:cNvSpPr/>
          <p:nvPr/>
        </p:nvSpPr>
        <p:spPr>
          <a:xfrm>
            <a:off x="6753521" y="5907380"/>
            <a:ext cx="276860" cy="403860"/>
          </a:xfrm>
          <a:custGeom>
            <a:avLst/>
            <a:gdLst/>
            <a:ahLst/>
            <a:cxnLst/>
            <a:rect l="l" t="t" r="r" b="b"/>
            <a:pathLst>
              <a:path w="276859" h="403860">
                <a:moveTo>
                  <a:pt x="15182" y="596"/>
                </a:moveTo>
                <a:lnTo>
                  <a:pt x="4177" y="596"/>
                </a:lnTo>
                <a:lnTo>
                  <a:pt x="383" y="2864"/>
                </a:lnTo>
                <a:lnTo>
                  <a:pt x="209" y="7434"/>
                </a:lnTo>
                <a:lnTo>
                  <a:pt x="0" y="11015"/>
                </a:lnTo>
                <a:lnTo>
                  <a:pt x="2523" y="12994"/>
                </a:lnTo>
                <a:lnTo>
                  <a:pt x="7758" y="13318"/>
                </a:lnTo>
                <a:lnTo>
                  <a:pt x="20904" y="15767"/>
                </a:lnTo>
                <a:lnTo>
                  <a:pt x="47225" y="43527"/>
                </a:lnTo>
                <a:lnTo>
                  <a:pt x="50889" y="82053"/>
                </a:lnTo>
                <a:lnTo>
                  <a:pt x="51359" y="285865"/>
                </a:lnTo>
                <a:lnTo>
                  <a:pt x="50826" y="312418"/>
                </a:lnTo>
                <a:lnTo>
                  <a:pt x="46641" y="352162"/>
                </a:lnTo>
                <a:lnTo>
                  <a:pt x="22496" y="388013"/>
                </a:lnTo>
                <a:lnTo>
                  <a:pt x="5664" y="391872"/>
                </a:lnTo>
                <a:lnTo>
                  <a:pt x="2523" y="394082"/>
                </a:lnTo>
                <a:lnTo>
                  <a:pt x="2523" y="401506"/>
                </a:lnTo>
                <a:lnTo>
                  <a:pt x="5057" y="403443"/>
                </a:lnTo>
                <a:lnTo>
                  <a:pt x="13591" y="403443"/>
                </a:lnTo>
                <a:lnTo>
                  <a:pt x="19098" y="402898"/>
                </a:lnTo>
                <a:lnTo>
                  <a:pt x="26585" y="401903"/>
                </a:lnTo>
                <a:lnTo>
                  <a:pt x="31485" y="401427"/>
                </a:lnTo>
                <a:lnTo>
                  <a:pt x="37433" y="401083"/>
                </a:lnTo>
                <a:lnTo>
                  <a:pt x="44426" y="400874"/>
                </a:lnTo>
                <a:lnTo>
                  <a:pt x="75086" y="400532"/>
                </a:lnTo>
                <a:lnTo>
                  <a:pt x="155561" y="400532"/>
                </a:lnTo>
                <a:lnTo>
                  <a:pt x="155785" y="400364"/>
                </a:lnTo>
                <a:lnTo>
                  <a:pt x="155408" y="395464"/>
                </a:lnTo>
                <a:lnTo>
                  <a:pt x="155241" y="392103"/>
                </a:lnTo>
                <a:lnTo>
                  <a:pt x="152372" y="390333"/>
                </a:lnTo>
                <a:lnTo>
                  <a:pt x="141137" y="390333"/>
                </a:lnTo>
                <a:lnTo>
                  <a:pt x="133105" y="388909"/>
                </a:lnTo>
                <a:lnTo>
                  <a:pt x="99112" y="360740"/>
                </a:lnTo>
                <a:lnTo>
                  <a:pt x="95389" y="320618"/>
                </a:lnTo>
                <a:lnTo>
                  <a:pt x="95735" y="292420"/>
                </a:lnTo>
                <a:lnTo>
                  <a:pt x="95752" y="49443"/>
                </a:lnTo>
                <a:lnTo>
                  <a:pt x="95893" y="44906"/>
                </a:lnTo>
                <a:lnTo>
                  <a:pt x="95997" y="33433"/>
                </a:lnTo>
                <a:lnTo>
                  <a:pt x="97442" y="27863"/>
                </a:lnTo>
                <a:lnTo>
                  <a:pt x="100352" y="25004"/>
                </a:lnTo>
                <a:lnTo>
                  <a:pt x="103274" y="22083"/>
                </a:lnTo>
                <a:lnTo>
                  <a:pt x="108551" y="20648"/>
                </a:lnTo>
                <a:lnTo>
                  <a:pt x="225377" y="20648"/>
                </a:lnTo>
                <a:lnTo>
                  <a:pt x="218654" y="16445"/>
                </a:lnTo>
                <a:lnTo>
                  <a:pt x="195429" y="7323"/>
                </a:lnTo>
                <a:lnTo>
                  <a:pt x="182877" y="4680"/>
                </a:lnTo>
                <a:lnTo>
                  <a:pt x="56479" y="4680"/>
                </a:lnTo>
                <a:lnTo>
                  <a:pt x="50136" y="4506"/>
                </a:lnTo>
                <a:lnTo>
                  <a:pt x="43001" y="3995"/>
                </a:lnTo>
                <a:lnTo>
                  <a:pt x="35061" y="3165"/>
                </a:lnTo>
                <a:lnTo>
                  <a:pt x="26302" y="2031"/>
                </a:lnTo>
                <a:lnTo>
                  <a:pt x="20145" y="1109"/>
                </a:lnTo>
                <a:lnTo>
                  <a:pt x="15182" y="596"/>
                </a:lnTo>
                <a:close/>
              </a:path>
              <a:path w="276859" h="403860">
                <a:moveTo>
                  <a:pt x="155561" y="400532"/>
                </a:moveTo>
                <a:lnTo>
                  <a:pt x="75086" y="400532"/>
                </a:lnTo>
                <a:lnTo>
                  <a:pt x="95735" y="401129"/>
                </a:lnTo>
                <a:lnTo>
                  <a:pt x="113726" y="401261"/>
                </a:lnTo>
                <a:lnTo>
                  <a:pt x="120540" y="401433"/>
                </a:lnTo>
                <a:lnTo>
                  <a:pt x="125891" y="401684"/>
                </a:lnTo>
                <a:lnTo>
                  <a:pt x="135639" y="402458"/>
                </a:lnTo>
                <a:lnTo>
                  <a:pt x="142027" y="402783"/>
                </a:lnTo>
                <a:lnTo>
                  <a:pt x="152550" y="402783"/>
                </a:lnTo>
                <a:lnTo>
                  <a:pt x="155561" y="400532"/>
                </a:lnTo>
                <a:close/>
              </a:path>
              <a:path w="276859" h="403860">
                <a:moveTo>
                  <a:pt x="115546" y="203595"/>
                </a:moveTo>
                <a:lnTo>
                  <a:pt x="110708" y="203595"/>
                </a:lnTo>
                <a:lnTo>
                  <a:pt x="108886" y="204747"/>
                </a:lnTo>
                <a:lnTo>
                  <a:pt x="108499" y="207072"/>
                </a:lnTo>
                <a:lnTo>
                  <a:pt x="108122" y="210098"/>
                </a:lnTo>
                <a:lnTo>
                  <a:pt x="113022" y="212904"/>
                </a:lnTo>
                <a:lnTo>
                  <a:pt x="156623" y="219563"/>
                </a:lnTo>
                <a:lnTo>
                  <a:pt x="175841" y="218043"/>
                </a:lnTo>
                <a:lnTo>
                  <a:pt x="194535" y="213475"/>
                </a:lnTo>
                <a:lnTo>
                  <a:pt x="211154" y="206506"/>
                </a:lnTo>
                <a:lnTo>
                  <a:pt x="131346" y="206506"/>
                </a:lnTo>
                <a:lnTo>
                  <a:pt x="124231" y="205852"/>
                </a:lnTo>
                <a:lnTo>
                  <a:pt x="119734" y="204412"/>
                </a:lnTo>
                <a:lnTo>
                  <a:pt x="117483" y="203878"/>
                </a:lnTo>
                <a:lnTo>
                  <a:pt x="115546" y="203595"/>
                </a:lnTo>
                <a:close/>
              </a:path>
              <a:path w="276859" h="403860">
                <a:moveTo>
                  <a:pt x="225377" y="20648"/>
                </a:moveTo>
                <a:lnTo>
                  <a:pt x="116268" y="20648"/>
                </a:lnTo>
                <a:lnTo>
                  <a:pt x="140535" y="22447"/>
                </a:lnTo>
                <a:lnTo>
                  <a:pt x="162608" y="27863"/>
                </a:lnTo>
                <a:lnTo>
                  <a:pt x="199993" y="49443"/>
                </a:lnTo>
                <a:lnTo>
                  <a:pt x="224792" y="82102"/>
                </a:lnTo>
                <a:lnTo>
                  <a:pt x="233029" y="122299"/>
                </a:lnTo>
                <a:lnTo>
                  <a:pt x="231475" y="140461"/>
                </a:lnTo>
                <a:lnTo>
                  <a:pt x="207930" y="183491"/>
                </a:lnTo>
                <a:lnTo>
                  <a:pt x="161043" y="205063"/>
                </a:lnTo>
                <a:lnTo>
                  <a:pt x="141252" y="206506"/>
                </a:lnTo>
                <a:lnTo>
                  <a:pt x="211154" y="206506"/>
                </a:lnTo>
                <a:lnTo>
                  <a:pt x="250747" y="177257"/>
                </a:lnTo>
                <a:lnTo>
                  <a:pt x="273956" y="132407"/>
                </a:lnTo>
                <a:lnTo>
                  <a:pt x="276850" y="105462"/>
                </a:lnTo>
                <a:lnTo>
                  <a:pt x="274486" y="83036"/>
                </a:lnTo>
                <a:lnTo>
                  <a:pt x="267394" y="62854"/>
                </a:lnTo>
                <a:lnTo>
                  <a:pt x="255575" y="44906"/>
                </a:lnTo>
                <a:lnTo>
                  <a:pt x="239029" y="29182"/>
                </a:lnTo>
                <a:lnTo>
                  <a:pt x="225377" y="20648"/>
                </a:lnTo>
                <a:close/>
              </a:path>
              <a:path w="276859" h="403860">
                <a:moveTo>
                  <a:pt x="140435" y="0"/>
                </a:moveTo>
                <a:lnTo>
                  <a:pt x="134224" y="92"/>
                </a:lnTo>
                <a:lnTo>
                  <a:pt x="127161" y="370"/>
                </a:lnTo>
                <a:lnTo>
                  <a:pt x="119261" y="834"/>
                </a:lnTo>
                <a:lnTo>
                  <a:pt x="93810" y="2869"/>
                </a:lnTo>
                <a:lnTo>
                  <a:pt x="79297" y="3865"/>
                </a:lnTo>
                <a:lnTo>
                  <a:pt x="66830" y="4474"/>
                </a:lnTo>
                <a:lnTo>
                  <a:pt x="56479" y="4680"/>
                </a:lnTo>
                <a:lnTo>
                  <a:pt x="182877" y="4680"/>
                </a:lnTo>
                <a:lnTo>
                  <a:pt x="169356" y="1834"/>
                </a:lnTo>
                <a:lnTo>
                  <a:pt x="140435" y="0"/>
                </a:lnTo>
                <a:close/>
              </a:path>
            </a:pathLst>
          </a:custGeom>
          <a:solidFill>
            <a:srgbClr val="6D6E71"/>
          </a:solidFill>
        </p:spPr>
        <p:txBody>
          <a:bodyPr wrap="square" lIns="0" tIns="0" rIns="0" bIns="0" rtlCol="0"/>
          <a:lstStyle/>
          <a:p>
            <a:endParaRPr dirty="0"/>
          </a:p>
        </p:txBody>
      </p:sp>
      <p:sp>
        <p:nvSpPr>
          <p:cNvPr id="6" name="object 6"/>
          <p:cNvSpPr/>
          <p:nvPr/>
        </p:nvSpPr>
        <p:spPr>
          <a:xfrm>
            <a:off x="6994373" y="5896637"/>
            <a:ext cx="421005" cy="415290"/>
          </a:xfrm>
          <a:custGeom>
            <a:avLst/>
            <a:gdLst/>
            <a:ahLst/>
            <a:cxnLst/>
            <a:rect l="l" t="t" r="r" b="b"/>
            <a:pathLst>
              <a:path w="421004" h="415289">
                <a:moveTo>
                  <a:pt x="115119" y="412144"/>
                </a:moveTo>
                <a:lnTo>
                  <a:pt x="37045" y="412144"/>
                </a:lnTo>
                <a:lnTo>
                  <a:pt x="54271" y="412284"/>
                </a:lnTo>
                <a:lnTo>
                  <a:pt x="62061" y="412475"/>
                </a:lnTo>
                <a:lnTo>
                  <a:pt x="69306" y="412762"/>
                </a:lnTo>
                <a:lnTo>
                  <a:pt x="101504" y="414636"/>
                </a:lnTo>
                <a:lnTo>
                  <a:pt x="104761" y="414730"/>
                </a:lnTo>
                <a:lnTo>
                  <a:pt x="112520" y="414730"/>
                </a:lnTo>
                <a:lnTo>
                  <a:pt x="115169" y="413086"/>
                </a:lnTo>
                <a:lnTo>
                  <a:pt x="115119" y="412144"/>
                </a:lnTo>
                <a:close/>
              </a:path>
              <a:path w="421004" h="415289">
                <a:moveTo>
                  <a:pt x="216789" y="0"/>
                </a:moveTo>
                <a:lnTo>
                  <a:pt x="210621" y="0"/>
                </a:lnTo>
                <a:lnTo>
                  <a:pt x="207763" y="2921"/>
                </a:lnTo>
                <a:lnTo>
                  <a:pt x="205281" y="8701"/>
                </a:lnTo>
                <a:lnTo>
                  <a:pt x="56040" y="340387"/>
                </a:lnTo>
                <a:lnTo>
                  <a:pt x="36114" y="379035"/>
                </a:lnTo>
                <a:lnTo>
                  <a:pt x="4952" y="402511"/>
                </a:lnTo>
                <a:lnTo>
                  <a:pt x="1654" y="403558"/>
                </a:lnTo>
                <a:lnTo>
                  <a:pt x="0" y="405600"/>
                </a:lnTo>
                <a:lnTo>
                  <a:pt x="0" y="412312"/>
                </a:lnTo>
                <a:lnTo>
                  <a:pt x="2638" y="414196"/>
                </a:lnTo>
                <a:lnTo>
                  <a:pt x="8858" y="414196"/>
                </a:lnTo>
                <a:lnTo>
                  <a:pt x="23999" y="412542"/>
                </a:lnTo>
                <a:lnTo>
                  <a:pt x="27140" y="412259"/>
                </a:lnTo>
                <a:lnTo>
                  <a:pt x="31538" y="412144"/>
                </a:lnTo>
                <a:lnTo>
                  <a:pt x="115119" y="412144"/>
                </a:lnTo>
                <a:lnTo>
                  <a:pt x="115001" y="409945"/>
                </a:lnTo>
                <a:lnTo>
                  <a:pt x="114771" y="406542"/>
                </a:lnTo>
                <a:lnTo>
                  <a:pt x="111818" y="404270"/>
                </a:lnTo>
                <a:lnTo>
                  <a:pt x="106017" y="403170"/>
                </a:lnTo>
                <a:lnTo>
                  <a:pt x="96835" y="400854"/>
                </a:lnTo>
                <a:lnTo>
                  <a:pt x="72385" y="381967"/>
                </a:lnTo>
                <a:lnTo>
                  <a:pt x="72414" y="372588"/>
                </a:lnTo>
                <a:lnTo>
                  <a:pt x="85159" y="329204"/>
                </a:lnTo>
                <a:lnTo>
                  <a:pt x="104206" y="286431"/>
                </a:lnTo>
                <a:lnTo>
                  <a:pt x="135217" y="259882"/>
                </a:lnTo>
                <a:lnTo>
                  <a:pt x="145000" y="259667"/>
                </a:lnTo>
                <a:lnTo>
                  <a:pt x="319582" y="259667"/>
                </a:lnTo>
                <a:lnTo>
                  <a:pt x="308836" y="232118"/>
                </a:lnTo>
                <a:lnTo>
                  <a:pt x="154141" y="232118"/>
                </a:lnTo>
                <a:lnTo>
                  <a:pt x="146320" y="231783"/>
                </a:lnTo>
                <a:lnTo>
                  <a:pt x="137409" y="231783"/>
                </a:lnTo>
                <a:lnTo>
                  <a:pt x="133053" y="229260"/>
                </a:lnTo>
                <a:lnTo>
                  <a:pt x="133053" y="222422"/>
                </a:lnTo>
                <a:lnTo>
                  <a:pt x="134268" y="218904"/>
                </a:lnTo>
                <a:lnTo>
                  <a:pt x="136739" y="213511"/>
                </a:lnTo>
                <a:lnTo>
                  <a:pt x="193397" y="87725"/>
                </a:lnTo>
                <a:lnTo>
                  <a:pt x="195104" y="83871"/>
                </a:lnTo>
                <a:lnTo>
                  <a:pt x="196643" y="82007"/>
                </a:lnTo>
                <a:lnTo>
                  <a:pt x="250284" y="82007"/>
                </a:lnTo>
                <a:lnTo>
                  <a:pt x="221584" y="8429"/>
                </a:lnTo>
                <a:lnTo>
                  <a:pt x="219375" y="2806"/>
                </a:lnTo>
                <a:lnTo>
                  <a:pt x="216789" y="0"/>
                </a:lnTo>
                <a:close/>
              </a:path>
              <a:path w="421004" h="415289">
                <a:moveTo>
                  <a:pt x="319582" y="259667"/>
                </a:moveTo>
                <a:lnTo>
                  <a:pt x="260840" y="259667"/>
                </a:lnTo>
                <a:lnTo>
                  <a:pt x="267436" y="260484"/>
                </a:lnTo>
                <a:lnTo>
                  <a:pt x="272065" y="263730"/>
                </a:lnTo>
                <a:lnTo>
                  <a:pt x="293813" y="319026"/>
                </a:lnTo>
                <a:lnTo>
                  <a:pt x="307120" y="357345"/>
                </a:lnTo>
                <a:lnTo>
                  <a:pt x="311592" y="380428"/>
                </a:lnTo>
                <a:lnTo>
                  <a:pt x="311592" y="391715"/>
                </a:lnTo>
                <a:lnTo>
                  <a:pt x="306639" y="398218"/>
                </a:lnTo>
                <a:lnTo>
                  <a:pt x="297069" y="400197"/>
                </a:lnTo>
                <a:lnTo>
                  <a:pt x="288085" y="402291"/>
                </a:lnTo>
                <a:lnTo>
                  <a:pt x="283237" y="403170"/>
                </a:lnTo>
                <a:lnTo>
                  <a:pt x="280703" y="405160"/>
                </a:lnTo>
                <a:lnTo>
                  <a:pt x="280760" y="412241"/>
                </a:lnTo>
                <a:lnTo>
                  <a:pt x="283289" y="414196"/>
                </a:lnTo>
                <a:lnTo>
                  <a:pt x="290294" y="414196"/>
                </a:lnTo>
                <a:lnTo>
                  <a:pt x="293258" y="413746"/>
                </a:lnTo>
                <a:lnTo>
                  <a:pt x="297331" y="412971"/>
                </a:lnTo>
                <a:lnTo>
                  <a:pt x="304308" y="412241"/>
                </a:lnTo>
                <a:lnTo>
                  <a:pt x="315067" y="411706"/>
                </a:lnTo>
                <a:lnTo>
                  <a:pt x="329594" y="411377"/>
                </a:lnTo>
                <a:lnTo>
                  <a:pt x="420568" y="411264"/>
                </a:lnTo>
                <a:lnTo>
                  <a:pt x="420762" y="408458"/>
                </a:lnTo>
                <a:lnTo>
                  <a:pt x="420919" y="404825"/>
                </a:lnTo>
                <a:lnTo>
                  <a:pt x="418008" y="402511"/>
                </a:lnTo>
                <a:lnTo>
                  <a:pt x="412008" y="401422"/>
                </a:lnTo>
                <a:lnTo>
                  <a:pt x="399374" y="398709"/>
                </a:lnTo>
                <a:lnTo>
                  <a:pt x="365299" y="372588"/>
                </a:lnTo>
                <a:lnTo>
                  <a:pt x="346387" y="328387"/>
                </a:lnTo>
                <a:lnTo>
                  <a:pt x="319582" y="259667"/>
                </a:lnTo>
                <a:close/>
              </a:path>
              <a:path w="421004" h="415289">
                <a:moveTo>
                  <a:pt x="420568" y="411264"/>
                </a:moveTo>
                <a:lnTo>
                  <a:pt x="347874" y="411264"/>
                </a:lnTo>
                <a:lnTo>
                  <a:pt x="365715" y="411357"/>
                </a:lnTo>
                <a:lnTo>
                  <a:pt x="380597" y="411626"/>
                </a:lnTo>
                <a:lnTo>
                  <a:pt x="392535" y="412060"/>
                </a:lnTo>
                <a:lnTo>
                  <a:pt x="401547" y="412647"/>
                </a:lnTo>
                <a:lnTo>
                  <a:pt x="407170" y="413086"/>
                </a:lnTo>
                <a:lnTo>
                  <a:pt x="410908" y="413306"/>
                </a:lnTo>
                <a:lnTo>
                  <a:pt x="417777" y="413306"/>
                </a:lnTo>
                <a:lnTo>
                  <a:pt x="420452" y="411706"/>
                </a:lnTo>
                <a:lnTo>
                  <a:pt x="420568" y="411264"/>
                </a:lnTo>
                <a:close/>
              </a:path>
              <a:path w="421004" h="415289">
                <a:moveTo>
                  <a:pt x="250284" y="82007"/>
                </a:moveTo>
                <a:lnTo>
                  <a:pt x="196643" y="82007"/>
                </a:lnTo>
                <a:lnTo>
                  <a:pt x="198025" y="82217"/>
                </a:lnTo>
                <a:lnTo>
                  <a:pt x="200768" y="82384"/>
                </a:lnTo>
                <a:lnTo>
                  <a:pt x="203302" y="85641"/>
                </a:lnTo>
                <a:lnTo>
                  <a:pt x="205564" y="91808"/>
                </a:lnTo>
                <a:lnTo>
                  <a:pt x="207878" y="97850"/>
                </a:lnTo>
                <a:lnTo>
                  <a:pt x="253510" y="212841"/>
                </a:lnTo>
                <a:lnTo>
                  <a:pt x="254945" y="218139"/>
                </a:lnTo>
                <a:lnTo>
                  <a:pt x="255929" y="221218"/>
                </a:lnTo>
                <a:lnTo>
                  <a:pt x="256316" y="223427"/>
                </a:lnTo>
                <a:lnTo>
                  <a:pt x="256316" y="229647"/>
                </a:lnTo>
                <a:lnTo>
                  <a:pt x="251531" y="232118"/>
                </a:lnTo>
                <a:lnTo>
                  <a:pt x="308836" y="232118"/>
                </a:lnTo>
                <a:lnTo>
                  <a:pt x="250284" y="82007"/>
                </a:lnTo>
                <a:close/>
              </a:path>
            </a:pathLst>
          </a:custGeom>
          <a:solidFill>
            <a:srgbClr val="6D6E71"/>
          </a:solidFill>
        </p:spPr>
        <p:txBody>
          <a:bodyPr wrap="square" lIns="0" tIns="0" rIns="0" bIns="0" rtlCol="0"/>
          <a:lstStyle/>
          <a:p>
            <a:endParaRPr dirty="0"/>
          </a:p>
        </p:txBody>
      </p:sp>
      <p:sp>
        <p:nvSpPr>
          <p:cNvPr id="7" name="object 7"/>
          <p:cNvSpPr/>
          <p:nvPr/>
        </p:nvSpPr>
        <p:spPr>
          <a:xfrm>
            <a:off x="7426977" y="5909139"/>
            <a:ext cx="304165" cy="403225"/>
          </a:xfrm>
          <a:custGeom>
            <a:avLst/>
            <a:gdLst/>
            <a:ahLst/>
            <a:cxnLst/>
            <a:rect l="l" t="t" r="r" b="b"/>
            <a:pathLst>
              <a:path w="304165" h="403225">
                <a:moveTo>
                  <a:pt x="14313" y="0"/>
                </a:moveTo>
                <a:lnTo>
                  <a:pt x="3298" y="0"/>
                </a:lnTo>
                <a:lnTo>
                  <a:pt x="99" y="2082"/>
                </a:lnTo>
                <a:lnTo>
                  <a:pt x="0" y="9360"/>
                </a:lnTo>
                <a:lnTo>
                  <a:pt x="2303" y="11235"/>
                </a:lnTo>
                <a:lnTo>
                  <a:pt x="20030" y="14816"/>
                </a:lnTo>
                <a:lnTo>
                  <a:pt x="33788" y="20048"/>
                </a:lnTo>
                <a:lnTo>
                  <a:pt x="43595" y="29309"/>
                </a:lnTo>
                <a:lnTo>
                  <a:pt x="49468" y="42600"/>
                </a:lnTo>
                <a:lnTo>
                  <a:pt x="51422" y="59924"/>
                </a:lnTo>
                <a:lnTo>
                  <a:pt x="51316" y="326126"/>
                </a:lnTo>
                <a:lnTo>
                  <a:pt x="47238" y="366142"/>
                </a:lnTo>
                <a:lnTo>
                  <a:pt x="17224" y="390888"/>
                </a:lnTo>
                <a:lnTo>
                  <a:pt x="11884" y="392427"/>
                </a:lnTo>
                <a:lnTo>
                  <a:pt x="9298" y="394689"/>
                </a:lnTo>
                <a:lnTo>
                  <a:pt x="9298" y="401244"/>
                </a:lnTo>
                <a:lnTo>
                  <a:pt x="11664" y="403003"/>
                </a:lnTo>
                <a:lnTo>
                  <a:pt x="20638" y="402678"/>
                </a:lnTo>
                <a:lnTo>
                  <a:pt x="26093" y="402019"/>
                </a:lnTo>
                <a:lnTo>
                  <a:pt x="32805" y="401024"/>
                </a:lnTo>
                <a:lnTo>
                  <a:pt x="45615" y="399541"/>
                </a:lnTo>
                <a:lnTo>
                  <a:pt x="59863" y="398473"/>
                </a:lnTo>
                <a:lnTo>
                  <a:pt x="75558" y="397827"/>
                </a:lnTo>
                <a:lnTo>
                  <a:pt x="92709" y="397610"/>
                </a:lnTo>
                <a:lnTo>
                  <a:pt x="242324" y="397610"/>
                </a:lnTo>
                <a:lnTo>
                  <a:pt x="252348" y="394936"/>
                </a:lnTo>
                <a:lnTo>
                  <a:pt x="270679" y="385075"/>
                </a:lnTo>
                <a:lnTo>
                  <a:pt x="277626" y="378438"/>
                </a:lnTo>
                <a:lnTo>
                  <a:pt x="146152" y="378438"/>
                </a:lnTo>
                <a:lnTo>
                  <a:pt x="129561" y="378031"/>
                </a:lnTo>
                <a:lnTo>
                  <a:pt x="96260" y="346313"/>
                </a:lnTo>
                <a:lnTo>
                  <a:pt x="95805" y="329319"/>
                </a:lnTo>
                <a:lnTo>
                  <a:pt x="95614" y="323539"/>
                </a:lnTo>
                <a:lnTo>
                  <a:pt x="95515" y="67736"/>
                </a:lnTo>
                <a:lnTo>
                  <a:pt x="110234" y="21322"/>
                </a:lnTo>
                <a:lnTo>
                  <a:pt x="131786" y="13392"/>
                </a:lnTo>
                <a:lnTo>
                  <a:pt x="137461" y="12062"/>
                </a:lnTo>
                <a:lnTo>
                  <a:pt x="140265" y="9360"/>
                </a:lnTo>
                <a:lnTo>
                  <a:pt x="140320" y="2921"/>
                </a:lnTo>
                <a:lnTo>
                  <a:pt x="72448" y="2921"/>
                </a:lnTo>
                <a:lnTo>
                  <a:pt x="60430" y="2807"/>
                </a:lnTo>
                <a:lnTo>
                  <a:pt x="49056" y="2469"/>
                </a:lnTo>
                <a:lnTo>
                  <a:pt x="38310" y="1918"/>
                </a:lnTo>
                <a:lnTo>
                  <a:pt x="28177" y="1162"/>
                </a:lnTo>
                <a:lnTo>
                  <a:pt x="20418" y="324"/>
                </a:lnTo>
                <a:lnTo>
                  <a:pt x="14313" y="0"/>
                </a:lnTo>
                <a:close/>
              </a:path>
              <a:path w="304165" h="403225">
                <a:moveTo>
                  <a:pt x="242324" y="397610"/>
                </a:moveTo>
                <a:lnTo>
                  <a:pt x="92709" y="397610"/>
                </a:lnTo>
                <a:lnTo>
                  <a:pt x="107923" y="397733"/>
                </a:lnTo>
                <a:lnTo>
                  <a:pt x="122720" y="398108"/>
                </a:lnTo>
                <a:lnTo>
                  <a:pt x="137126" y="398741"/>
                </a:lnTo>
                <a:lnTo>
                  <a:pt x="190695" y="402563"/>
                </a:lnTo>
                <a:lnTo>
                  <a:pt x="197795" y="402846"/>
                </a:lnTo>
                <a:lnTo>
                  <a:pt x="204014" y="402846"/>
                </a:lnTo>
                <a:lnTo>
                  <a:pt x="230122" y="400866"/>
                </a:lnTo>
                <a:lnTo>
                  <a:pt x="242324" y="397610"/>
                </a:lnTo>
                <a:close/>
              </a:path>
              <a:path w="304165" h="403225">
                <a:moveTo>
                  <a:pt x="302723" y="323539"/>
                </a:moveTo>
                <a:lnTo>
                  <a:pt x="296891" y="323539"/>
                </a:lnTo>
                <a:lnTo>
                  <a:pt x="294189" y="326126"/>
                </a:lnTo>
                <a:lnTo>
                  <a:pt x="291498" y="331351"/>
                </a:lnTo>
                <a:lnTo>
                  <a:pt x="284166" y="341443"/>
                </a:lnTo>
                <a:lnTo>
                  <a:pt x="240516" y="365496"/>
                </a:lnTo>
                <a:lnTo>
                  <a:pt x="196907" y="375211"/>
                </a:lnTo>
                <a:lnTo>
                  <a:pt x="146152" y="378438"/>
                </a:lnTo>
                <a:lnTo>
                  <a:pt x="277626" y="378438"/>
                </a:lnTo>
                <a:lnTo>
                  <a:pt x="302370" y="339125"/>
                </a:lnTo>
                <a:lnTo>
                  <a:pt x="304158" y="325466"/>
                </a:lnTo>
                <a:lnTo>
                  <a:pt x="302723" y="323539"/>
                </a:lnTo>
                <a:close/>
              </a:path>
              <a:path w="304165" h="403225">
                <a:moveTo>
                  <a:pt x="137953" y="890"/>
                </a:moveTo>
                <a:lnTo>
                  <a:pt x="132289" y="890"/>
                </a:lnTo>
                <a:lnTo>
                  <a:pt x="128205" y="1047"/>
                </a:lnTo>
                <a:lnTo>
                  <a:pt x="109667" y="2082"/>
                </a:lnTo>
                <a:lnTo>
                  <a:pt x="97896" y="2549"/>
                </a:lnTo>
                <a:lnTo>
                  <a:pt x="85494" y="2828"/>
                </a:lnTo>
                <a:lnTo>
                  <a:pt x="72448" y="2921"/>
                </a:lnTo>
                <a:lnTo>
                  <a:pt x="140320" y="2921"/>
                </a:lnTo>
                <a:lnTo>
                  <a:pt x="140320" y="2251"/>
                </a:lnTo>
                <a:lnTo>
                  <a:pt x="137953" y="890"/>
                </a:lnTo>
                <a:close/>
              </a:path>
            </a:pathLst>
          </a:custGeom>
          <a:solidFill>
            <a:srgbClr val="6D6E71"/>
          </a:solidFill>
        </p:spPr>
        <p:txBody>
          <a:bodyPr wrap="square" lIns="0" tIns="0" rIns="0" bIns="0" rtlCol="0"/>
          <a:lstStyle/>
          <a:p>
            <a:endParaRPr dirty="0"/>
          </a:p>
        </p:txBody>
      </p:sp>
      <p:sp>
        <p:nvSpPr>
          <p:cNvPr id="8" name="object 8"/>
          <p:cNvSpPr/>
          <p:nvPr/>
        </p:nvSpPr>
        <p:spPr>
          <a:xfrm>
            <a:off x="7750454" y="5799886"/>
            <a:ext cx="418465" cy="515620"/>
          </a:xfrm>
          <a:custGeom>
            <a:avLst/>
            <a:gdLst/>
            <a:ahLst/>
            <a:cxnLst/>
            <a:rect l="l" t="t" r="r" b="b"/>
            <a:pathLst>
              <a:path w="418465" h="515620">
                <a:moveTo>
                  <a:pt x="261122" y="0"/>
                </a:moveTo>
                <a:lnTo>
                  <a:pt x="253248" y="0"/>
                </a:lnTo>
                <a:lnTo>
                  <a:pt x="243100" y="68"/>
                </a:lnTo>
                <a:lnTo>
                  <a:pt x="212506" y="23454"/>
                </a:lnTo>
                <a:lnTo>
                  <a:pt x="211150" y="26501"/>
                </a:lnTo>
                <a:lnTo>
                  <a:pt x="208866" y="31519"/>
                </a:lnTo>
                <a:lnTo>
                  <a:pt x="205622" y="38521"/>
                </a:lnTo>
                <a:lnTo>
                  <a:pt x="201386" y="47516"/>
                </a:lnTo>
                <a:lnTo>
                  <a:pt x="195449" y="60793"/>
                </a:lnTo>
                <a:lnTo>
                  <a:pt x="193292" y="65422"/>
                </a:lnTo>
                <a:lnTo>
                  <a:pt x="192193" y="69160"/>
                </a:lnTo>
                <a:lnTo>
                  <a:pt x="192193" y="76154"/>
                </a:lnTo>
                <a:lnTo>
                  <a:pt x="194067" y="78196"/>
                </a:lnTo>
                <a:lnTo>
                  <a:pt x="201051" y="78196"/>
                </a:lnTo>
                <a:lnTo>
                  <a:pt x="207941" y="74332"/>
                </a:lnTo>
                <a:lnTo>
                  <a:pt x="218349" y="66573"/>
                </a:lnTo>
                <a:lnTo>
                  <a:pt x="256222" y="24889"/>
                </a:lnTo>
                <a:lnTo>
                  <a:pt x="260735" y="19706"/>
                </a:lnTo>
                <a:lnTo>
                  <a:pt x="263594" y="16627"/>
                </a:lnTo>
                <a:lnTo>
                  <a:pt x="265028" y="13863"/>
                </a:lnTo>
                <a:lnTo>
                  <a:pt x="265028" y="3853"/>
                </a:lnTo>
                <a:lnTo>
                  <a:pt x="261122" y="0"/>
                </a:lnTo>
                <a:close/>
              </a:path>
              <a:path w="418465" h="515620">
                <a:moveTo>
                  <a:pt x="210967" y="103756"/>
                </a:moveTo>
                <a:lnTo>
                  <a:pt x="167688" y="107822"/>
                </a:lnTo>
                <a:lnTo>
                  <a:pt x="125367" y="120111"/>
                </a:lnTo>
                <a:lnTo>
                  <a:pt x="87268" y="139385"/>
                </a:lnTo>
                <a:lnTo>
                  <a:pt x="56322" y="164330"/>
                </a:lnTo>
                <a:lnTo>
                  <a:pt x="23492" y="211282"/>
                </a:lnTo>
                <a:lnTo>
                  <a:pt x="8552" y="249825"/>
                </a:lnTo>
                <a:lnTo>
                  <a:pt x="950" y="289525"/>
                </a:lnTo>
                <a:lnTo>
                  <a:pt x="0" y="309487"/>
                </a:lnTo>
                <a:lnTo>
                  <a:pt x="3620" y="353443"/>
                </a:lnTo>
                <a:lnTo>
                  <a:pt x="14478" y="392954"/>
                </a:lnTo>
                <a:lnTo>
                  <a:pt x="32565" y="428015"/>
                </a:lnTo>
                <a:lnTo>
                  <a:pt x="57872" y="458624"/>
                </a:lnTo>
                <a:lnTo>
                  <a:pt x="89117" y="483552"/>
                </a:lnTo>
                <a:lnTo>
                  <a:pt x="124805" y="501344"/>
                </a:lnTo>
                <a:lnTo>
                  <a:pt x="164941" y="512012"/>
                </a:lnTo>
                <a:lnTo>
                  <a:pt x="209532" y="515565"/>
                </a:lnTo>
                <a:lnTo>
                  <a:pt x="253264" y="511848"/>
                </a:lnTo>
                <a:lnTo>
                  <a:pt x="292866" y="500698"/>
                </a:lnTo>
                <a:lnTo>
                  <a:pt x="296667" y="498707"/>
                </a:lnTo>
                <a:lnTo>
                  <a:pt x="220820" y="498707"/>
                </a:lnTo>
                <a:lnTo>
                  <a:pt x="185370" y="494940"/>
                </a:lnTo>
                <a:lnTo>
                  <a:pt x="123076" y="464816"/>
                </a:lnTo>
                <a:lnTo>
                  <a:pt x="74086" y="406558"/>
                </a:lnTo>
                <a:lnTo>
                  <a:pt x="58245" y="371215"/>
                </a:lnTo>
                <a:lnTo>
                  <a:pt x="48751" y="332434"/>
                </a:lnTo>
                <a:lnTo>
                  <a:pt x="45590" y="290211"/>
                </a:lnTo>
                <a:lnTo>
                  <a:pt x="48059" y="253765"/>
                </a:lnTo>
                <a:lnTo>
                  <a:pt x="67884" y="192664"/>
                </a:lnTo>
                <a:lnTo>
                  <a:pt x="106812" y="148147"/>
                </a:lnTo>
                <a:lnTo>
                  <a:pt x="160338" y="125474"/>
                </a:lnTo>
                <a:lnTo>
                  <a:pt x="192308" y="122645"/>
                </a:lnTo>
                <a:lnTo>
                  <a:pt x="303493" y="122645"/>
                </a:lnTo>
                <a:lnTo>
                  <a:pt x="293754" y="117793"/>
                </a:lnTo>
                <a:lnTo>
                  <a:pt x="254414" y="107264"/>
                </a:lnTo>
                <a:lnTo>
                  <a:pt x="210967" y="103756"/>
                </a:lnTo>
                <a:close/>
              </a:path>
              <a:path w="418465" h="515620">
                <a:moveTo>
                  <a:pt x="303493" y="122645"/>
                </a:moveTo>
                <a:lnTo>
                  <a:pt x="192308" y="122645"/>
                </a:lnTo>
                <a:lnTo>
                  <a:pt x="229929" y="126259"/>
                </a:lnTo>
                <a:lnTo>
                  <a:pt x="264289" y="137101"/>
                </a:lnTo>
                <a:lnTo>
                  <a:pt x="323382" y="180465"/>
                </a:lnTo>
                <a:lnTo>
                  <a:pt x="346379" y="211203"/>
                </a:lnTo>
                <a:lnTo>
                  <a:pt x="372719" y="283464"/>
                </a:lnTo>
                <a:lnTo>
                  <a:pt x="376019" y="325016"/>
                </a:lnTo>
                <a:lnTo>
                  <a:pt x="373264" y="361056"/>
                </a:lnTo>
                <a:lnTo>
                  <a:pt x="351278" y="423343"/>
                </a:lnTo>
                <a:lnTo>
                  <a:pt x="308675" y="471063"/>
                </a:lnTo>
                <a:lnTo>
                  <a:pt x="253022" y="495632"/>
                </a:lnTo>
                <a:lnTo>
                  <a:pt x="220820" y="498707"/>
                </a:lnTo>
                <a:lnTo>
                  <a:pt x="296667" y="498707"/>
                </a:lnTo>
                <a:lnTo>
                  <a:pt x="359716" y="456090"/>
                </a:lnTo>
                <a:lnTo>
                  <a:pt x="385350" y="424228"/>
                </a:lnTo>
                <a:lnTo>
                  <a:pt x="403635" y="388210"/>
                </a:lnTo>
                <a:lnTo>
                  <a:pt x="414591" y="348049"/>
                </a:lnTo>
                <a:lnTo>
                  <a:pt x="418238" y="303760"/>
                </a:lnTo>
                <a:lnTo>
                  <a:pt x="414620" y="261853"/>
                </a:lnTo>
                <a:lnTo>
                  <a:pt x="403746" y="223929"/>
                </a:lnTo>
                <a:lnTo>
                  <a:pt x="385585" y="189960"/>
                </a:lnTo>
                <a:lnTo>
                  <a:pt x="360104" y="159921"/>
                </a:lnTo>
                <a:lnTo>
                  <a:pt x="328984" y="135344"/>
                </a:lnTo>
                <a:lnTo>
                  <a:pt x="303493" y="122645"/>
                </a:lnTo>
                <a:close/>
              </a:path>
            </a:pathLst>
          </a:custGeom>
          <a:solidFill>
            <a:srgbClr val="6D6E71"/>
          </a:solidFill>
        </p:spPr>
        <p:txBody>
          <a:bodyPr wrap="square" lIns="0" tIns="0" rIns="0" bIns="0" rtlCol="0"/>
          <a:lstStyle/>
          <a:p>
            <a:endParaRPr dirty="0"/>
          </a:p>
        </p:txBody>
      </p:sp>
      <p:sp>
        <p:nvSpPr>
          <p:cNvPr id="9" name="object 9"/>
          <p:cNvSpPr/>
          <p:nvPr/>
        </p:nvSpPr>
        <p:spPr>
          <a:xfrm>
            <a:off x="8216859" y="5907380"/>
            <a:ext cx="276860" cy="403860"/>
          </a:xfrm>
          <a:custGeom>
            <a:avLst/>
            <a:gdLst/>
            <a:ahLst/>
            <a:cxnLst/>
            <a:rect l="l" t="t" r="r" b="b"/>
            <a:pathLst>
              <a:path w="276859" h="403860">
                <a:moveTo>
                  <a:pt x="15088" y="596"/>
                </a:moveTo>
                <a:lnTo>
                  <a:pt x="4073" y="596"/>
                </a:lnTo>
                <a:lnTo>
                  <a:pt x="341" y="2864"/>
                </a:lnTo>
                <a:lnTo>
                  <a:pt x="120" y="7323"/>
                </a:lnTo>
                <a:lnTo>
                  <a:pt x="0" y="11015"/>
                </a:lnTo>
                <a:lnTo>
                  <a:pt x="2429" y="12994"/>
                </a:lnTo>
                <a:lnTo>
                  <a:pt x="7706" y="13318"/>
                </a:lnTo>
                <a:lnTo>
                  <a:pt x="20827" y="15767"/>
                </a:lnTo>
                <a:lnTo>
                  <a:pt x="47152" y="43527"/>
                </a:lnTo>
                <a:lnTo>
                  <a:pt x="50802" y="82053"/>
                </a:lnTo>
                <a:lnTo>
                  <a:pt x="51265" y="285865"/>
                </a:lnTo>
                <a:lnTo>
                  <a:pt x="50748" y="312418"/>
                </a:lnTo>
                <a:lnTo>
                  <a:pt x="46596" y="352162"/>
                </a:lnTo>
                <a:lnTo>
                  <a:pt x="22445" y="388013"/>
                </a:lnTo>
                <a:lnTo>
                  <a:pt x="5622" y="391872"/>
                </a:lnTo>
                <a:lnTo>
                  <a:pt x="2429" y="394082"/>
                </a:lnTo>
                <a:lnTo>
                  <a:pt x="2429" y="401506"/>
                </a:lnTo>
                <a:lnTo>
                  <a:pt x="4963" y="403443"/>
                </a:lnTo>
                <a:lnTo>
                  <a:pt x="13434" y="403443"/>
                </a:lnTo>
                <a:lnTo>
                  <a:pt x="19046" y="402898"/>
                </a:lnTo>
                <a:lnTo>
                  <a:pt x="26543" y="401903"/>
                </a:lnTo>
                <a:lnTo>
                  <a:pt x="31448" y="401427"/>
                </a:lnTo>
                <a:lnTo>
                  <a:pt x="37391" y="401083"/>
                </a:lnTo>
                <a:lnTo>
                  <a:pt x="44363" y="400874"/>
                </a:lnTo>
                <a:lnTo>
                  <a:pt x="75034" y="400532"/>
                </a:lnTo>
                <a:lnTo>
                  <a:pt x="155619" y="400532"/>
                </a:lnTo>
                <a:lnTo>
                  <a:pt x="155859" y="400364"/>
                </a:lnTo>
                <a:lnTo>
                  <a:pt x="155482" y="395464"/>
                </a:lnTo>
                <a:lnTo>
                  <a:pt x="155304" y="392103"/>
                </a:lnTo>
                <a:lnTo>
                  <a:pt x="152225" y="390333"/>
                </a:lnTo>
                <a:lnTo>
                  <a:pt x="141000" y="390333"/>
                </a:lnTo>
                <a:lnTo>
                  <a:pt x="133011" y="388909"/>
                </a:lnTo>
                <a:lnTo>
                  <a:pt x="99110" y="360740"/>
                </a:lnTo>
                <a:lnTo>
                  <a:pt x="95410" y="320618"/>
                </a:lnTo>
                <a:lnTo>
                  <a:pt x="95735" y="292420"/>
                </a:lnTo>
                <a:lnTo>
                  <a:pt x="95750" y="49443"/>
                </a:lnTo>
                <a:lnTo>
                  <a:pt x="95874" y="44906"/>
                </a:lnTo>
                <a:lnTo>
                  <a:pt x="95965" y="33433"/>
                </a:lnTo>
                <a:lnTo>
                  <a:pt x="97470" y="27844"/>
                </a:lnTo>
                <a:lnTo>
                  <a:pt x="103117" y="22083"/>
                </a:lnTo>
                <a:lnTo>
                  <a:pt x="108562" y="20648"/>
                </a:lnTo>
                <a:lnTo>
                  <a:pt x="225290" y="20648"/>
                </a:lnTo>
                <a:lnTo>
                  <a:pt x="218570" y="16445"/>
                </a:lnTo>
                <a:lnTo>
                  <a:pt x="195369" y="7323"/>
                </a:lnTo>
                <a:lnTo>
                  <a:pt x="182818" y="4680"/>
                </a:lnTo>
                <a:lnTo>
                  <a:pt x="56490" y="4680"/>
                </a:lnTo>
                <a:lnTo>
                  <a:pt x="50134" y="4506"/>
                </a:lnTo>
                <a:lnTo>
                  <a:pt x="42964" y="3995"/>
                </a:lnTo>
                <a:lnTo>
                  <a:pt x="34989" y="3165"/>
                </a:lnTo>
                <a:lnTo>
                  <a:pt x="26219" y="2031"/>
                </a:lnTo>
                <a:lnTo>
                  <a:pt x="20156" y="1109"/>
                </a:lnTo>
                <a:lnTo>
                  <a:pt x="15088" y="596"/>
                </a:lnTo>
                <a:close/>
              </a:path>
              <a:path w="276859" h="403860">
                <a:moveTo>
                  <a:pt x="155619" y="400532"/>
                </a:moveTo>
                <a:lnTo>
                  <a:pt x="75034" y="400532"/>
                </a:lnTo>
                <a:lnTo>
                  <a:pt x="95735" y="401129"/>
                </a:lnTo>
                <a:lnTo>
                  <a:pt x="113707" y="401261"/>
                </a:lnTo>
                <a:lnTo>
                  <a:pt x="120506" y="401433"/>
                </a:lnTo>
                <a:lnTo>
                  <a:pt x="125860" y="401684"/>
                </a:lnTo>
                <a:lnTo>
                  <a:pt x="135493" y="402458"/>
                </a:lnTo>
                <a:lnTo>
                  <a:pt x="142037" y="402783"/>
                </a:lnTo>
                <a:lnTo>
                  <a:pt x="152393" y="402783"/>
                </a:lnTo>
                <a:lnTo>
                  <a:pt x="155619" y="400532"/>
                </a:lnTo>
                <a:close/>
              </a:path>
              <a:path w="276859" h="403860">
                <a:moveTo>
                  <a:pt x="115451" y="203595"/>
                </a:moveTo>
                <a:lnTo>
                  <a:pt x="110666" y="203595"/>
                </a:lnTo>
                <a:lnTo>
                  <a:pt x="108844" y="204747"/>
                </a:lnTo>
                <a:lnTo>
                  <a:pt x="108070" y="210098"/>
                </a:lnTo>
                <a:lnTo>
                  <a:pt x="112865" y="212904"/>
                </a:lnTo>
                <a:lnTo>
                  <a:pt x="156633" y="219563"/>
                </a:lnTo>
                <a:lnTo>
                  <a:pt x="175857" y="218043"/>
                </a:lnTo>
                <a:lnTo>
                  <a:pt x="194558" y="213475"/>
                </a:lnTo>
                <a:lnTo>
                  <a:pt x="211192" y="206506"/>
                </a:lnTo>
                <a:lnTo>
                  <a:pt x="131304" y="206506"/>
                </a:lnTo>
                <a:lnTo>
                  <a:pt x="124074" y="205852"/>
                </a:lnTo>
                <a:lnTo>
                  <a:pt x="119807" y="204412"/>
                </a:lnTo>
                <a:lnTo>
                  <a:pt x="117483" y="203878"/>
                </a:lnTo>
                <a:lnTo>
                  <a:pt x="115451" y="203595"/>
                </a:lnTo>
                <a:close/>
              </a:path>
              <a:path w="276859" h="403860">
                <a:moveTo>
                  <a:pt x="225290" y="20648"/>
                </a:moveTo>
                <a:lnTo>
                  <a:pt x="116216" y="20648"/>
                </a:lnTo>
                <a:lnTo>
                  <a:pt x="140486" y="22447"/>
                </a:lnTo>
                <a:lnTo>
                  <a:pt x="162566" y="27863"/>
                </a:lnTo>
                <a:lnTo>
                  <a:pt x="199962" y="49443"/>
                </a:lnTo>
                <a:lnTo>
                  <a:pt x="224682" y="82102"/>
                </a:lnTo>
                <a:lnTo>
                  <a:pt x="232935" y="122299"/>
                </a:lnTo>
                <a:lnTo>
                  <a:pt x="231383" y="140461"/>
                </a:lnTo>
                <a:lnTo>
                  <a:pt x="207941" y="183491"/>
                </a:lnTo>
                <a:lnTo>
                  <a:pt x="160946" y="205063"/>
                </a:lnTo>
                <a:lnTo>
                  <a:pt x="141105" y="206506"/>
                </a:lnTo>
                <a:lnTo>
                  <a:pt x="211192" y="206506"/>
                </a:lnTo>
                <a:lnTo>
                  <a:pt x="250734" y="177257"/>
                </a:lnTo>
                <a:lnTo>
                  <a:pt x="273918" y="132407"/>
                </a:lnTo>
                <a:lnTo>
                  <a:pt x="276818" y="105462"/>
                </a:lnTo>
                <a:lnTo>
                  <a:pt x="274452" y="83036"/>
                </a:lnTo>
                <a:lnTo>
                  <a:pt x="267351" y="62854"/>
                </a:lnTo>
                <a:lnTo>
                  <a:pt x="255513" y="44906"/>
                </a:lnTo>
                <a:lnTo>
                  <a:pt x="238935" y="29182"/>
                </a:lnTo>
                <a:lnTo>
                  <a:pt x="225290" y="20648"/>
                </a:lnTo>
                <a:close/>
              </a:path>
              <a:path w="276859" h="403860">
                <a:moveTo>
                  <a:pt x="140330" y="0"/>
                </a:moveTo>
                <a:lnTo>
                  <a:pt x="134125" y="92"/>
                </a:lnTo>
                <a:lnTo>
                  <a:pt x="127068" y="370"/>
                </a:lnTo>
                <a:lnTo>
                  <a:pt x="119184" y="834"/>
                </a:lnTo>
                <a:lnTo>
                  <a:pt x="93755" y="2869"/>
                </a:lnTo>
                <a:lnTo>
                  <a:pt x="79261" y="3865"/>
                </a:lnTo>
                <a:lnTo>
                  <a:pt x="66825" y="4474"/>
                </a:lnTo>
                <a:lnTo>
                  <a:pt x="56490" y="4680"/>
                </a:lnTo>
                <a:lnTo>
                  <a:pt x="182818" y="4680"/>
                </a:lnTo>
                <a:lnTo>
                  <a:pt x="169300" y="1834"/>
                </a:lnTo>
                <a:lnTo>
                  <a:pt x="140330" y="0"/>
                </a:lnTo>
                <a:close/>
              </a:path>
            </a:pathLst>
          </a:custGeom>
          <a:solidFill>
            <a:srgbClr val="6D6E71"/>
          </a:solidFill>
        </p:spPr>
        <p:txBody>
          <a:bodyPr wrap="square" lIns="0" tIns="0" rIns="0" bIns="0" rtlCol="0"/>
          <a:lstStyle/>
          <a:p>
            <a:endParaRPr dirty="0"/>
          </a:p>
        </p:txBody>
      </p:sp>
      <p:sp>
        <p:nvSpPr>
          <p:cNvPr id="10" name="object 10"/>
          <p:cNvSpPr/>
          <p:nvPr/>
        </p:nvSpPr>
        <p:spPr>
          <a:xfrm>
            <a:off x="8531164" y="5903642"/>
            <a:ext cx="418465" cy="412115"/>
          </a:xfrm>
          <a:custGeom>
            <a:avLst/>
            <a:gdLst/>
            <a:ahLst/>
            <a:cxnLst/>
            <a:rect l="l" t="t" r="r" b="b"/>
            <a:pathLst>
              <a:path w="418465" h="412114">
                <a:moveTo>
                  <a:pt x="211072" y="0"/>
                </a:moveTo>
                <a:lnTo>
                  <a:pt x="167742" y="4066"/>
                </a:lnTo>
                <a:lnTo>
                  <a:pt x="125409" y="16355"/>
                </a:lnTo>
                <a:lnTo>
                  <a:pt x="87236" y="35629"/>
                </a:lnTo>
                <a:lnTo>
                  <a:pt x="56375" y="60574"/>
                </a:lnTo>
                <a:lnTo>
                  <a:pt x="23495" y="107526"/>
                </a:lnTo>
                <a:lnTo>
                  <a:pt x="8543" y="146069"/>
                </a:lnTo>
                <a:lnTo>
                  <a:pt x="948" y="185769"/>
                </a:lnTo>
                <a:lnTo>
                  <a:pt x="0" y="205731"/>
                </a:lnTo>
                <a:lnTo>
                  <a:pt x="3613" y="249687"/>
                </a:lnTo>
                <a:lnTo>
                  <a:pt x="14457" y="289198"/>
                </a:lnTo>
                <a:lnTo>
                  <a:pt x="32538" y="324259"/>
                </a:lnTo>
                <a:lnTo>
                  <a:pt x="57862" y="354868"/>
                </a:lnTo>
                <a:lnTo>
                  <a:pt x="89101" y="379796"/>
                </a:lnTo>
                <a:lnTo>
                  <a:pt x="124789" y="397588"/>
                </a:lnTo>
                <a:lnTo>
                  <a:pt x="164957" y="408256"/>
                </a:lnTo>
                <a:lnTo>
                  <a:pt x="209637" y="411809"/>
                </a:lnTo>
                <a:lnTo>
                  <a:pt x="253302" y="408092"/>
                </a:lnTo>
                <a:lnTo>
                  <a:pt x="292865" y="396942"/>
                </a:lnTo>
                <a:lnTo>
                  <a:pt x="296663" y="394951"/>
                </a:lnTo>
                <a:lnTo>
                  <a:pt x="220757" y="394951"/>
                </a:lnTo>
                <a:lnTo>
                  <a:pt x="185323" y="391184"/>
                </a:lnTo>
                <a:lnTo>
                  <a:pt x="123106" y="361060"/>
                </a:lnTo>
                <a:lnTo>
                  <a:pt x="74125" y="302802"/>
                </a:lnTo>
                <a:lnTo>
                  <a:pt x="58262" y="267459"/>
                </a:lnTo>
                <a:lnTo>
                  <a:pt x="48749" y="228678"/>
                </a:lnTo>
                <a:lnTo>
                  <a:pt x="45579" y="186455"/>
                </a:lnTo>
                <a:lnTo>
                  <a:pt x="48050" y="150009"/>
                </a:lnTo>
                <a:lnTo>
                  <a:pt x="67874" y="88908"/>
                </a:lnTo>
                <a:lnTo>
                  <a:pt x="106821" y="44391"/>
                </a:lnTo>
                <a:lnTo>
                  <a:pt x="160339" y="21718"/>
                </a:lnTo>
                <a:lnTo>
                  <a:pt x="192297" y="18889"/>
                </a:lnTo>
                <a:lnTo>
                  <a:pt x="303530" y="18889"/>
                </a:lnTo>
                <a:lnTo>
                  <a:pt x="293797" y="14037"/>
                </a:lnTo>
                <a:lnTo>
                  <a:pt x="254482" y="3508"/>
                </a:lnTo>
                <a:lnTo>
                  <a:pt x="211072" y="0"/>
                </a:lnTo>
                <a:close/>
              </a:path>
              <a:path w="418465" h="412114">
                <a:moveTo>
                  <a:pt x="303530" y="18889"/>
                </a:moveTo>
                <a:lnTo>
                  <a:pt x="192297" y="18889"/>
                </a:lnTo>
                <a:lnTo>
                  <a:pt x="229926" y="22503"/>
                </a:lnTo>
                <a:lnTo>
                  <a:pt x="264298" y="33344"/>
                </a:lnTo>
                <a:lnTo>
                  <a:pt x="323372" y="76699"/>
                </a:lnTo>
                <a:lnTo>
                  <a:pt x="346387" y="107442"/>
                </a:lnTo>
                <a:lnTo>
                  <a:pt x="372673" y="179708"/>
                </a:lnTo>
                <a:lnTo>
                  <a:pt x="375957" y="221260"/>
                </a:lnTo>
                <a:lnTo>
                  <a:pt x="373213" y="257300"/>
                </a:lnTo>
                <a:lnTo>
                  <a:pt x="351312" y="319587"/>
                </a:lnTo>
                <a:lnTo>
                  <a:pt x="308721" y="367307"/>
                </a:lnTo>
                <a:lnTo>
                  <a:pt x="253018" y="391876"/>
                </a:lnTo>
                <a:lnTo>
                  <a:pt x="220757" y="394951"/>
                </a:lnTo>
                <a:lnTo>
                  <a:pt x="296663" y="394951"/>
                </a:lnTo>
                <a:lnTo>
                  <a:pt x="359664" y="352334"/>
                </a:lnTo>
                <a:lnTo>
                  <a:pt x="385339" y="320472"/>
                </a:lnTo>
                <a:lnTo>
                  <a:pt x="403672" y="284454"/>
                </a:lnTo>
                <a:lnTo>
                  <a:pt x="414668" y="244293"/>
                </a:lnTo>
                <a:lnTo>
                  <a:pt x="418332" y="200004"/>
                </a:lnTo>
                <a:lnTo>
                  <a:pt x="414691" y="158097"/>
                </a:lnTo>
                <a:lnTo>
                  <a:pt x="403769" y="120173"/>
                </a:lnTo>
                <a:lnTo>
                  <a:pt x="385568" y="86204"/>
                </a:lnTo>
                <a:lnTo>
                  <a:pt x="360093" y="56165"/>
                </a:lnTo>
                <a:lnTo>
                  <a:pt x="329005" y="31588"/>
                </a:lnTo>
                <a:lnTo>
                  <a:pt x="303530" y="18889"/>
                </a:lnTo>
                <a:close/>
              </a:path>
            </a:pathLst>
          </a:custGeom>
          <a:solidFill>
            <a:srgbClr val="6D6E71"/>
          </a:solidFill>
        </p:spPr>
        <p:txBody>
          <a:bodyPr wrap="square" lIns="0" tIns="0" rIns="0" bIns="0" rtlCol="0"/>
          <a:lstStyle/>
          <a:p>
            <a:endParaRPr dirty="0"/>
          </a:p>
        </p:txBody>
      </p:sp>
      <p:sp>
        <p:nvSpPr>
          <p:cNvPr id="11" name="object 11"/>
          <p:cNvSpPr/>
          <p:nvPr/>
        </p:nvSpPr>
        <p:spPr>
          <a:xfrm>
            <a:off x="8997453" y="5909139"/>
            <a:ext cx="304165" cy="403225"/>
          </a:xfrm>
          <a:custGeom>
            <a:avLst/>
            <a:gdLst/>
            <a:ahLst/>
            <a:cxnLst/>
            <a:rect l="l" t="t" r="r" b="b"/>
            <a:pathLst>
              <a:path w="304165" h="403225">
                <a:moveTo>
                  <a:pt x="14261" y="0"/>
                </a:moveTo>
                <a:lnTo>
                  <a:pt x="3193" y="0"/>
                </a:lnTo>
                <a:lnTo>
                  <a:pt x="95" y="2082"/>
                </a:lnTo>
                <a:lnTo>
                  <a:pt x="0" y="9360"/>
                </a:lnTo>
                <a:lnTo>
                  <a:pt x="2272" y="11235"/>
                </a:lnTo>
                <a:lnTo>
                  <a:pt x="20041" y="14816"/>
                </a:lnTo>
                <a:lnTo>
                  <a:pt x="33713" y="20048"/>
                </a:lnTo>
                <a:lnTo>
                  <a:pt x="43507" y="29309"/>
                </a:lnTo>
                <a:lnTo>
                  <a:pt x="49400" y="42600"/>
                </a:lnTo>
                <a:lnTo>
                  <a:pt x="51370" y="59924"/>
                </a:lnTo>
                <a:lnTo>
                  <a:pt x="51294" y="323539"/>
                </a:lnTo>
                <a:lnTo>
                  <a:pt x="47213" y="366142"/>
                </a:lnTo>
                <a:lnTo>
                  <a:pt x="17119" y="390888"/>
                </a:lnTo>
                <a:lnTo>
                  <a:pt x="11894" y="392427"/>
                </a:lnTo>
                <a:lnTo>
                  <a:pt x="9298" y="394689"/>
                </a:lnTo>
                <a:lnTo>
                  <a:pt x="9298" y="401244"/>
                </a:lnTo>
                <a:lnTo>
                  <a:pt x="11675" y="403003"/>
                </a:lnTo>
                <a:lnTo>
                  <a:pt x="20585" y="402678"/>
                </a:lnTo>
                <a:lnTo>
                  <a:pt x="25988" y="402019"/>
                </a:lnTo>
                <a:lnTo>
                  <a:pt x="32815" y="401024"/>
                </a:lnTo>
                <a:lnTo>
                  <a:pt x="45593" y="399541"/>
                </a:lnTo>
                <a:lnTo>
                  <a:pt x="59821" y="398473"/>
                </a:lnTo>
                <a:lnTo>
                  <a:pt x="75504" y="397827"/>
                </a:lnTo>
                <a:lnTo>
                  <a:pt x="92646" y="397610"/>
                </a:lnTo>
                <a:lnTo>
                  <a:pt x="242249" y="397610"/>
                </a:lnTo>
                <a:lnTo>
                  <a:pt x="252272" y="394936"/>
                </a:lnTo>
                <a:lnTo>
                  <a:pt x="270604" y="385075"/>
                </a:lnTo>
                <a:lnTo>
                  <a:pt x="277542" y="378438"/>
                </a:lnTo>
                <a:lnTo>
                  <a:pt x="146110" y="378438"/>
                </a:lnTo>
                <a:lnTo>
                  <a:pt x="129516" y="378031"/>
                </a:lnTo>
                <a:lnTo>
                  <a:pt x="96206" y="346313"/>
                </a:lnTo>
                <a:lnTo>
                  <a:pt x="95515" y="67736"/>
                </a:lnTo>
                <a:lnTo>
                  <a:pt x="97146" y="47373"/>
                </a:lnTo>
                <a:lnTo>
                  <a:pt x="102040" y="31900"/>
                </a:lnTo>
                <a:lnTo>
                  <a:pt x="110194" y="21322"/>
                </a:lnTo>
                <a:lnTo>
                  <a:pt x="121608" y="15643"/>
                </a:lnTo>
                <a:lnTo>
                  <a:pt x="131797" y="13392"/>
                </a:lnTo>
                <a:lnTo>
                  <a:pt x="137409" y="12062"/>
                </a:lnTo>
                <a:lnTo>
                  <a:pt x="140110" y="9360"/>
                </a:lnTo>
                <a:lnTo>
                  <a:pt x="140163" y="2921"/>
                </a:lnTo>
                <a:lnTo>
                  <a:pt x="72395" y="2921"/>
                </a:lnTo>
                <a:lnTo>
                  <a:pt x="60383" y="2807"/>
                </a:lnTo>
                <a:lnTo>
                  <a:pt x="48971" y="2469"/>
                </a:lnTo>
                <a:lnTo>
                  <a:pt x="38177" y="1918"/>
                </a:lnTo>
                <a:lnTo>
                  <a:pt x="28020" y="1162"/>
                </a:lnTo>
                <a:lnTo>
                  <a:pt x="20313" y="324"/>
                </a:lnTo>
                <a:lnTo>
                  <a:pt x="14261" y="0"/>
                </a:lnTo>
                <a:close/>
              </a:path>
              <a:path w="304165" h="403225">
                <a:moveTo>
                  <a:pt x="242249" y="397610"/>
                </a:moveTo>
                <a:lnTo>
                  <a:pt x="92646" y="397610"/>
                </a:lnTo>
                <a:lnTo>
                  <a:pt x="107832" y="397733"/>
                </a:lnTo>
                <a:lnTo>
                  <a:pt x="122637" y="398108"/>
                </a:lnTo>
                <a:lnTo>
                  <a:pt x="137038" y="398741"/>
                </a:lnTo>
                <a:lnTo>
                  <a:pt x="190591" y="402563"/>
                </a:lnTo>
                <a:lnTo>
                  <a:pt x="197805" y="402846"/>
                </a:lnTo>
                <a:lnTo>
                  <a:pt x="203972" y="402846"/>
                </a:lnTo>
                <a:lnTo>
                  <a:pt x="230048" y="400866"/>
                </a:lnTo>
                <a:lnTo>
                  <a:pt x="242249" y="397610"/>
                </a:lnTo>
                <a:close/>
              </a:path>
              <a:path w="304165" h="403225">
                <a:moveTo>
                  <a:pt x="302681" y="323539"/>
                </a:moveTo>
                <a:lnTo>
                  <a:pt x="296849" y="323539"/>
                </a:lnTo>
                <a:lnTo>
                  <a:pt x="294200" y="326126"/>
                </a:lnTo>
                <a:lnTo>
                  <a:pt x="291457" y="331351"/>
                </a:lnTo>
                <a:lnTo>
                  <a:pt x="284123" y="341443"/>
                </a:lnTo>
                <a:lnTo>
                  <a:pt x="240421" y="365496"/>
                </a:lnTo>
                <a:lnTo>
                  <a:pt x="196855" y="375211"/>
                </a:lnTo>
                <a:lnTo>
                  <a:pt x="146110" y="378438"/>
                </a:lnTo>
                <a:lnTo>
                  <a:pt x="277542" y="378438"/>
                </a:lnTo>
                <a:lnTo>
                  <a:pt x="302305" y="339125"/>
                </a:lnTo>
                <a:lnTo>
                  <a:pt x="304116" y="325466"/>
                </a:lnTo>
                <a:lnTo>
                  <a:pt x="302681" y="323539"/>
                </a:lnTo>
                <a:close/>
              </a:path>
              <a:path w="304165" h="403225">
                <a:moveTo>
                  <a:pt x="137859" y="890"/>
                </a:moveTo>
                <a:lnTo>
                  <a:pt x="132236" y="890"/>
                </a:lnTo>
                <a:lnTo>
                  <a:pt x="128163" y="1047"/>
                </a:lnTo>
                <a:lnTo>
                  <a:pt x="109606" y="2082"/>
                </a:lnTo>
                <a:lnTo>
                  <a:pt x="97791" y="2549"/>
                </a:lnTo>
                <a:lnTo>
                  <a:pt x="85377" y="2828"/>
                </a:lnTo>
                <a:lnTo>
                  <a:pt x="72395" y="2921"/>
                </a:lnTo>
                <a:lnTo>
                  <a:pt x="140163" y="2921"/>
                </a:lnTo>
                <a:lnTo>
                  <a:pt x="140163" y="2251"/>
                </a:lnTo>
                <a:lnTo>
                  <a:pt x="137859" y="890"/>
                </a:lnTo>
                <a:close/>
              </a:path>
            </a:pathLst>
          </a:custGeom>
          <a:solidFill>
            <a:srgbClr val="6D6E71"/>
          </a:solidFill>
        </p:spPr>
        <p:txBody>
          <a:bodyPr wrap="square" lIns="0" tIns="0" rIns="0" bIns="0" rtlCol="0"/>
          <a:lstStyle/>
          <a:p>
            <a:endParaRPr dirty="0"/>
          </a:p>
        </p:txBody>
      </p:sp>
      <p:sp>
        <p:nvSpPr>
          <p:cNvPr id="12" name="object 12"/>
          <p:cNvSpPr/>
          <p:nvPr/>
        </p:nvSpPr>
        <p:spPr>
          <a:xfrm>
            <a:off x="9319465" y="5907704"/>
            <a:ext cx="158115" cy="403860"/>
          </a:xfrm>
          <a:custGeom>
            <a:avLst/>
            <a:gdLst/>
            <a:ahLst/>
            <a:cxnLst/>
            <a:rect l="l" t="t" r="r" b="b"/>
            <a:pathLst>
              <a:path w="158115" h="403860">
                <a:moveTo>
                  <a:pt x="10230" y="0"/>
                </a:moveTo>
                <a:lnTo>
                  <a:pt x="2795" y="0"/>
                </a:lnTo>
                <a:lnTo>
                  <a:pt x="0" y="2041"/>
                </a:lnTo>
                <a:lnTo>
                  <a:pt x="209" y="6219"/>
                </a:lnTo>
                <a:lnTo>
                  <a:pt x="429" y="9696"/>
                </a:lnTo>
                <a:lnTo>
                  <a:pt x="3518" y="11905"/>
                </a:lnTo>
                <a:lnTo>
                  <a:pt x="9570" y="13004"/>
                </a:lnTo>
                <a:lnTo>
                  <a:pt x="21865" y="15727"/>
                </a:lnTo>
                <a:lnTo>
                  <a:pt x="51027" y="48302"/>
                </a:lnTo>
                <a:lnTo>
                  <a:pt x="53118" y="78479"/>
                </a:lnTo>
                <a:lnTo>
                  <a:pt x="53118" y="327445"/>
                </a:lnTo>
                <a:lnTo>
                  <a:pt x="49474" y="368609"/>
                </a:lnTo>
                <a:lnTo>
                  <a:pt x="18219" y="391223"/>
                </a:lnTo>
                <a:lnTo>
                  <a:pt x="12271" y="392103"/>
                </a:lnTo>
                <a:lnTo>
                  <a:pt x="9245" y="394302"/>
                </a:lnTo>
                <a:lnTo>
                  <a:pt x="9245" y="401694"/>
                </a:lnTo>
                <a:lnTo>
                  <a:pt x="11821" y="403663"/>
                </a:lnTo>
                <a:lnTo>
                  <a:pt x="20742" y="403663"/>
                </a:lnTo>
                <a:lnTo>
                  <a:pt x="25370" y="403338"/>
                </a:lnTo>
                <a:lnTo>
                  <a:pt x="30983" y="402783"/>
                </a:lnTo>
                <a:lnTo>
                  <a:pt x="65285" y="400804"/>
                </a:lnTo>
                <a:lnTo>
                  <a:pt x="158099" y="400804"/>
                </a:lnTo>
                <a:lnTo>
                  <a:pt x="158099" y="393422"/>
                </a:lnTo>
                <a:lnTo>
                  <a:pt x="153377" y="391118"/>
                </a:lnTo>
                <a:lnTo>
                  <a:pt x="143681" y="389736"/>
                </a:lnTo>
                <a:lnTo>
                  <a:pt x="135126" y="388207"/>
                </a:lnTo>
                <a:lnTo>
                  <a:pt x="102436" y="360051"/>
                </a:lnTo>
                <a:lnTo>
                  <a:pt x="97546" y="306200"/>
                </a:lnTo>
                <a:lnTo>
                  <a:pt x="97546" y="88447"/>
                </a:lnTo>
                <a:lnTo>
                  <a:pt x="102885" y="40323"/>
                </a:lnTo>
                <a:lnTo>
                  <a:pt x="133985" y="13004"/>
                </a:lnTo>
                <a:lnTo>
                  <a:pt x="139053" y="11339"/>
                </a:lnTo>
                <a:lnTo>
                  <a:pt x="141650" y="8826"/>
                </a:lnTo>
                <a:lnTo>
                  <a:pt x="141650" y="2869"/>
                </a:lnTo>
                <a:lnTo>
                  <a:pt x="70186" y="2869"/>
                </a:lnTo>
                <a:lnTo>
                  <a:pt x="53503" y="2704"/>
                </a:lnTo>
                <a:lnTo>
                  <a:pt x="38557" y="2217"/>
                </a:lnTo>
                <a:lnTo>
                  <a:pt x="25345" y="1420"/>
                </a:lnTo>
                <a:lnTo>
                  <a:pt x="13863" y="324"/>
                </a:lnTo>
                <a:lnTo>
                  <a:pt x="11936" y="115"/>
                </a:lnTo>
                <a:lnTo>
                  <a:pt x="10230" y="0"/>
                </a:lnTo>
                <a:close/>
              </a:path>
              <a:path w="158115" h="403860">
                <a:moveTo>
                  <a:pt x="158099" y="400804"/>
                </a:moveTo>
                <a:lnTo>
                  <a:pt x="65285" y="400804"/>
                </a:lnTo>
                <a:lnTo>
                  <a:pt x="117450" y="401441"/>
                </a:lnTo>
                <a:lnTo>
                  <a:pt x="126028" y="401694"/>
                </a:lnTo>
                <a:lnTo>
                  <a:pt x="132841" y="402101"/>
                </a:lnTo>
                <a:lnTo>
                  <a:pt x="138121" y="402678"/>
                </a:lnTo>
                <a:lnTo>
                  <a:pt x="142634" y="403338"/>
                </a:lnTo>
                <a:lnTo>
                  <a:pt x="146267" y="403663"/>
                </a:lnTo>
                <a:lnTo>
                  <a:pt x="155188" y="403663"/>
                </a:lnTo>
                <a:lnTo>
                  <a:pt x="157995" y="401441"/>
                </a:lnTo>
                <a:lnTo>
                  <a:pt x="158099" y="400804"/>
                </a:lnTo>
                <a:close/>
              </a:path>
              <a:path w="158115" h="403860">
                <a:moveTo>
                  <a:pt x="138948" y="0"/>
                </a:moveTo>
                <a:lnTo>
                  <a:pt x="132676" y="0"/>
                </a:lnTo>
                <a:lnTo>
                  <a:pt x="126551" y="324"/>
                </a:lnTo>
                <a:lnTo>
                  <a:pt x="107127" y="1874"/>
                </a:lnTo>
                <a:lnTo>
                  <a:pt x="99040" y="2312"/>
                </a:lnTo>
                <a:lnTo>
                  <a:pt x="90164" y="2622"/>
                </a:lnTo>
                <a:lnTo>
                  <a:pt x="80534" y="2807"/>
                </a:lnTo>
                <a:lnTo>
                  <a:pt x="70186" y="2869"/>
                </a:lnTo>
                <a:lnTo>
                  <a:pt x="141650" y="2869"/>
                </a:lnTo>
                <a:lnTo>
                  <a:pt x="141650" y="1769"/>
                </a:lnTo>
                <a:lnTo>
                  <a:pt x="138948" y="0"/>
                </a:lnTo>
                <a:close/>
              </a:path>
            </a:pathLst>
          </a:custGeom>
          <a:solidFill>
            <a:srgbClr val="6D6E71"/>
          </a:solidFill>
        </p:spPr>
        <p:txBody>
          <a:bodyPr wrap="square" lIns="0" tIns="0" rIns="0" bIns="0" rtlCol="0"/>
          <a:lstStyle/>
          <a:p>
            <a:endParaRPr dirty="0"/>
          </a:p>
        </p:txBody>
      </p:sp>
      <p:sp>
        <p:nvSpPr>
          <p:cNvPr id="13" name="object 13"/>
          <p:cNvSpPr/>
          <p:nvPr/>
        </p:nvSpPr>
        <p:spPr>
          <a:xfrm>
            <a:off x="9662560" y="5905338"/>
            <a:ext cx="482600" cy="407034"/>
          </a:xfrm>
          <a:custGeom>
            <a:avLst/>
            <a:gdLst/>
            <a:ahLst/>
            <a:cxnLst/>
            <a:rect l="l" t="t" r="r" b="b"/>
            <a:pathLst>
              <a:path w="482600" h="407035">
                <a:moveTo>
                  <a:pt x="161464" y="0"/>
                </a:moveTo>
                <a:lnTo>
                  <a:pt x="123161" y="5316"/>
                </a:lnTo>
                <a:lnTo>
                  <a:pt x="81673" y="32670"/>
                </a:lnTo>
                <a:lnTo>
                  <a:pt x="67070" y="76720"/>
                </a:lnTo>
                <a:lnTo>
                  <a:pt x="67066" y="77327"/>
                </a:lnTo>
                <a:lnTo>
                  <a:pt x="68650" y="93217"/>
                </a:lnTo>
                <a:lnTo>
                  <a:pt x="73499" y="109535"/>
                </a:lnTo>
                <a:lnTo>
                  <a:pt x="81598" y="126019"/>
                </a:lnTo>
                <a:lnTo>
                  <a:pt x="92964" y="142686"/>
                </a:lnTo>
                <a:lnTo>
                  <a:pt x="75846" y="147728"/>
                </a:lnTo>
                <a:lnTo>
                  <a:pt x="36599" y="171649"/>
                </a:lnTo>
                <a:lnTo>
                  <a:pt x="9142" y="211964"/>
                </a:lnTo>
                <a:lnTo>
                  <a:pt x="9" y="259920"/>
                </a:lnTo>
                <a:lnTo>
                  <a:pt x="0" y="260386"/>
                </a:lnTo>
                <a:lnTo>
                  <a:pt x="2956" y="290528"/>
                </a:lnTo>
                <a:lnTo>
                  <a:pt x="26721" y="342961"/>
                </a:lnTo>
                <a:lnTo>
                  <a:pt x="72779" y="383268"/>
                </a:lnTo>
                <a:lnTo>
                  <a:pt x="132630" y="404043"/>
                </a:lnTo>
                <a:lnTo>
                  <a:pt x="167234" y="406636"/>
                </a:lnTo>
                <a:lnTo>
                  <a:pt x="202246" y="403076"/>
                </a:lnTo>
                <a:lnTo>
                  <a:pt x="236428" y="392397"/>
                </a:lnTo>
                <a:lnTo>
                  <a:pt x="269774" y="374606"/>
                </a:lnTo>
                <a:lnTo>
                  <a:pt x="274598" y="370910"/>
                </a:lnTo>
                <a:lnTo>
                  <a:pt x="184741" y="370910"/>
                </a:lnTo>
                <a:lnTo>
                  <a:pt x="150535" y="367586"/>
                </a:lnTo>
                <a:lnTo>
                  <a:pt x="91656" y="341026"/>
                </a:lnTo>
                <a:lnTo>
                  <a:pt x="52320" y="298129"/>
                </a:lnTo>
                <a:lnTo>
                  <a:pt x="35554" y="257379"/>
                </a:lnTo>
                <a:lnTo>
                  <a:pt x="33458" y="236306"/>
                </a:lnTo>
                <a:lnTo>
                  <a:pt x="34679" y="219602"/>
                </a:lnTo>
                <a:lnTo>
                  <a:pt x="53108" y="177659"/>
                </a:lnTo>
                <a:lnTo>
                  <a:pt x="91540" y="154246"/>
                </a:lnTo>
                <a:lnTo>
                  <a:pt x="162682" y="154246"/>
                </a:lnTo>
                <a:lnTo>
                  <a:pt x="160250" y="151733"/>
                </a:lnTo>
                <a:lnTo>
                  <a:pt x="132450" y="121242"/>
                </a:lnTo>
                <a:lnTo>
                  <a:pt x="108143" y="86637"/>
                </a:lnTo>
                <a:lnTo>
                  <a:pt x="100461" y="59202"/>
                </a:lnTo>
                <a:lnTo>
                  <a:pt x="101360" y="50694"/>
                </a:lnTo>
                <a:lnTo>
                  <a:pt x="130886" y="19707"/>
                </a:lnTo>
                <a:lnTo>
                  <a:pt x="149727" y="16585"/>
                </a:lnTo>
                <a:lnTo>
                  <a:pt x="241944" y="16585"/>
                </a:lnTo>
                <a:lnTo>
                  <a:pt x="241944" y="16030"/>
                </a:lnTo>
                <a:lnTo>
                  <a:pt x="241473" y="14816"/>
                </a:lnTo>
                <a:lnTo>
                  <a:pt x="223065" y="14816"/>
                </a:lnTo>
                <a:lnTo>
                  <a:pt x="220091" y="14219"/>
                </a:lnTo>
                <a:lnTo>
                  <a:pt x="206437" y="8973"/>
                </a:lnTo>
                <a:lnTo>
                  <a:pt x="194822" y="5066"/>
                </a:lnTo>
                <a:lnTo>
                  <a:pt x="183448" y="2260"/>
                </a:lnTo>
                <a:lnTo>
                  <a:pt x="172326" y="567"/>
                </a:lnTo>
                <a:lnTo>
                  <a:pt x="161464" y="0"/>
                </a:lnTo>
                <a:close/>
              </a:path>
              <a:path w="482600" h="407035">
                <a:moveTo>
                  <a:pt x="377633" y="349706"/>
                </a:moveTo>
                <a:lnTo>
                  <a:pt x="302277" y="349706"/>
                </a:lnTo>
                <a:lnTo>
                  <a:pt x="323590" y="365630"/>
                </a:lnTo>
                <a:lnTo>
                  <a:pt x="358119" y="388597"/>
                </a:lnTo>
                <a:lnTo>
                  <a:pt x="396451" y="403871"/>
                </a:lnTo>
                <a:lnTo>
                  <a:pt x="424221" y="406636"/>
                </a:lnTo>
                <a:lnTo>
                  <a:pt x="434160" y="406196"/>
                </a:lnTo>
                <a:lnTo>
                  <a:pt x="475863" y="395139"/>
                </a:lnTo>
                <a:lnTo>
                  <a:pt x="482303" y="390396"/>
                </a:lnTo>
                <a:lnTo>
                  <a:pt x="482303" y="385988"/>
                </a:lnTo>
                <a:lnTo>
                  <a:pt x="456052" y="385988"/>
                </a:lnTo>
                <a:lnTo>
                  <a:pt x="433544" y="381446"/>
                </a:lnTo>
                <a:lnTo>
                  <a:pt x="405098" y="367829"/>
                </a:lnTo>
                <a:lnTo>
                  <a:pt x="377633" y="349706"/>
                </a:lnTo>
                <a:close/>
              </a:path>
              <a:path w="482600" h="407035">
                <a:moveTo>
                  <a:pt x="480659" y="381140"/>
                </a:moveTo>
                <a:lnTo>
                  <a:pt x="463309" y="385339"/>
                </a:lnTo>
                <a:lnTo>
                  <a:pt x="459675" y="385988"/>
                </a:lnTo>
                <a:lnTo>
                  <a:pt x="482303" y="385988"/>
                </a:lnTo>
                <a:lnTo>
                  <a:pt x="482183" y="382470"/>
                </a:lnTo>
                <a:lnTo>
                  <a:pt x="480659" y="381140"/>
                </a:lnTo>
                <a:close/>
              </a:path>
              <a:path w="482600" h="407035">
                <a:moveTo>
                  <a:pt x="162682" y="154246"/>
                </a:moveTo>
                <a:lnTo>
                  <a:pt x="91540" y="154246"/>
                </a:lnTo>
                <a:lnTo>
                  <a:pt x="98059" y="155590"/>
                </a:lnTo>
                <a:lnTo>
                  <a:pt x="105308" y="159622"/>
                </a:lnTo>
                <a:lnTo>
                  <a:pt x="113269" y="166337"/>
                </a:lnTo>
                <a:lnTo>
                  <a:pt x="121926" y="175732"/>
                </a:lnTo>
                <a:lnTo>
                  <a:pt x="134343" y="190299"/>
                </a:lnTo>
                <a:lnTo>
                  <a:pt x="148106" y="205636"/>
                </a:lnTo>
                <a:lnTo>
                  <a:pt x="182438" y="241814"/>
                </a:lnTo>
                <a:lnTo>
                  <a:pt x="217198" y="276414"/>
                </a:lnTo>
                <a:lnTo>
                  <a:pt x="272330" y="324974"/>
                </a:lnTo>
                <a:lnTo>
                  <a:pt x="274152" y="326785"/>
                </a:lnTo>
                <a:lnTo>
                  <a:pt x="278058" y="330377"/>
                </a:lnTo>
                <a:lnTo>
                  <a:pt x="284277" y="335769"/>
                </a:lnTo>
                <a:lnTo>
                  <a:pt x="263013" y="351133"/>
                </a:lnTo>
                <a:lnTo>
                  <a:pt x="239343" y="362115"/>
                </a:lnTo>
                <a:lnTo>
                  <a:pt x="213256" y="368710"/>
                </a:lnTo>
                <a:lnTo>
                  <a:pt x="184741" y="370910"/>
                </a:lnTo>
                <a:lnTo>
                  <a:pt x="274598" y="370910"/>
                </a:lnTo>
                <a:lnTo>
                  <a:pt x="302277" y="349706"/>
                </a:lnTo>
                <a:lnTo>
                  <a:pt x="377633" y="349706"/>
                </a:lnTo>
                <a:lnTo>
                  <a:pt x="370720" y="345144"/>
                </a:lnTo>
                <a:lnTo>
                  <a:pt x="330412" y="313404"/>
                </a:lnTo>
                <a:lnTo>
                  <a:pt x="336407" y="301184"/>
                </a:lnTo>
                <a:lnTo>
                  <a:pt x="313889" y="301184"/>
                </a:lnTo>
                <a:lnTo>
                  <a:pt x="289285" y="279832"/>
                </a:lnTo>
                <a:lnTo>
                  <a:pt x="267467" y="260211"/>
                </a:lnTo>
                <a:lnTo>
                  <a:pt x="248992" y="242849"/>
                </a:lnTo>
                <a:lnTo>
                  <a:pt x="233305" y="227228"/>
                </a:lnTo>
                <a:lnTo>
                  <a:pt x="162682" y="154246"/>
                </a:lnTo>
                <a:close/>
              </a:path>
              <a:path w="482600" h="407035">
                <a:moveTo>
                  <a:pt x="281136" y="173701"/>
                </a:moveTo>
                <a:lnTo>
                  <a:pt x="275587" y="173701"/>
                </a:lnTo>
                <a:lnTo>
                  <a:pt x="273492" y="175020"/>
                </a:lnTo>
                <a:lnTo>
                  <a:pt x="273208" y="177711"/>
                </a:lnTo>
                <a:lnTo>
                  <a:pt x="273053" y="181627"/>
                </a:lnTo>
                <a:lnTo>
                  <a:pt x="275848" y="184151"/>
                </a:lnTo>
                <a:lnTo>
                  <a:pt x="295293" y="187962"/>
                </a:lnTo>
                <a:lnTo>
                  <a:pt x="302552" y="190168"/>
                </a:lnTo>
                <a:lnTo>
                  <a:pt x="326442" y="223599"/>
                </a:lnTo>
                <a:lnTo>
                  <a:pt x="328705" y="244683"/>
                </a:lnTo>
                <a:lnTo>
                  <a:pt x="327785" y="259920"/>
                </a:lnTo>
                <a:lnTo>
                  <a:pt x="325016" y="274418"/>
                </a:lnTo>
                <a:lnTo>
                  <a:pt x="320387" y="288174"/>
                </a:lnTo>
                <a:lnTo>
                  <a:pt x="313889" y="301184"/>
                </a:lnTo>
                <a:lnTo>
                  <a:pt x="336407" y="301184"/>
                </a:lnTo>
                <a:lnTo>
                  <a:pt x="352733" y="250777"/>
                </a:lnTo>
                <a:lnTo>
                  <a:pt x="356906" y="217037"/>
                </a:lnTo>
                <a:lnTo>
                  <a:pt x="358163" y="208785"/>
                </a:lnTo>
                <a:lnTo>
                  <a:pt x="379636" y="183669"/>
                </a:lnTo>
                <a:lnTo>
                  <a:pt x="382264" y="181240"/>
                </a:lnTo>
                <a:lnTo>
                  <a:pt x="381864" y="175732"/>
                </a:lnTo>
                <a:lnTo>
                  <a:pt x="337846" y="175732"/>
                </a:lnTo>
                <a:lnTo>
                  <a:pt x="319112" y="175661"/>
                </a:lnTo>
                <a:lnTo>
                  <a:pt x="304468" y="175450"/>
                </a:lnTo>
                <a:lnTo>
                  <a:pt x="293935" y="175105"/>
                </a:lnTo>
                <a:lnTo>
                  <a:pt x="287534" y="174633"/>
                </a:lnTo>
                <a:lnTo>
                  <a:pt x="283838" y="173973"/>
                </a:lnTo>
                <a:lnTo>
                  <a:pt x="281136" y="173701"/>
                </a:lnTo>
                <a:close/>
              </a:path>
              <a:path w="482600" h="407035">
                <a:moveTo>
                  <a:pt x="380013" y="173701"/>
                </a:moveTo>
                <a:lnTo>
                  <a:pt x="373678" y="173701"/>
                </a:lnTo>
                <a:lnTo>
                  <a:pt x="368725" y="173973"/>
                </a:lnTo>
                <a:lnTo>
                  <a:pt x="354799" y="175345"/>
                </a:lnTo>
                <a:lnTo>
                  <a:pt x="346757" y="175732"/>
                </a:lnTo>
                <a:lnTo>
                  <a:pt x="381864" y="175732"/>
                </a:lnTo>
                <a:lnTo>
                  <a:pt x="381824" y="175177"/>
                </a:lnTo>
                <a:lnTo>
                  <a:pt x="380013" y="173701"/>
                </a:lnTo>
                <a:close/>
              </a:path>
              <a:path w="482600" h="407035">
                <a:moveTo>
                  <a:pt x="241944" y="16585"/>
                </a:moveTo>
                <a:lnTo>
                  <a:pt x="149727" y="16585"/>
                </a:lnTo>
                <a:lnTo>
                  <a:pt x="161804" y="17751"/>
                </a:lnTo>
                <a:lnTo>
                  <a:pt x="174010" y="21244"/>
                </a:lnTo>
                <a:lnTo>
                  <a:pt x="210296" y="44771"/>
                </a:lnTo>
                <a:lnTo>
                  <a:pt x="231975" y="77327"/>
                </a:lnTo>
                <a:lnTo>
                  <a:pt x="233567" y="81945"/>
                </a:lnTo>
                <a:lnTo>
                  <a:pt x="235556" y="84206"/>
                </a:lnTo>
                <a:lnTo>
                  <a:pt x="242383" y="84206"/>
                </a:lnTo>
                <a:lnTo>
                  <a:pt x="244530" y="82112"/>
                </a:lnTo>
                <a:lnTo>
                  <a:pt x="244530" y="76720"/>
                </a:lnTo>
                <a:lnTo>
                  <a:pt x="244205" y="68898"/>
                </a:lnTo>
                <a:lnTo>
                  <a:pt x="242771" y="46103"/>
                </a:lnTo>
                <a:lnTo>
                  <a:pt x="241944" y="30135"/>
                </a:lnTo>
                <a:lnTo>
                  <a:pt x="241944" y="16585"/>
                </a:lnTo>
                <a:close/>
              </a:path>
              <a:path w="482600" h="407035">
                <a:moveTo>
                  <a:pt x="239253" y="9088"/>
                </a:moveTo>
                <a:lnTo>
                  <a:pt x="234070" y="9298"/>
                </a:lnTo>
                <a:lnTo>
                  <a:pt x="232635" y="9298"/>
                </a:lnTo>
                <a:lnTo>
                  <a:pt x="231043" y="10072"/>
                </a:lnTo>
                <a:lnTo>
                  <a:pt x="229054" y="11622"/>
                </a:lnTo>
                <a:lnTo>
                  <a:pt x="226531" y="13549"/>
                </a:lnTo>
                <a:lnTo>
                  <a:pt x="224604" y="14596"/>
                </a:lnTo>
                <a:lnTo>
                  <a:pt x="223065" y="14816"/>
                </a:lnTo>
                <a:lnTo>
                  <a:pt x="241473" y="14816"/>
                </a:lnTo>
                <a:lnTo>
                  <a:pt x="239253" y="9088"/>
                </a:lnTo>
                <a:close/>
              </a:path>
            </a:pathLst>
          </a:custGeom>
          <a:solidFill>
            <a:srgbClr val="6D6E71"/>
          </a:solidFill>
        </p:spPr>
        <p:txBody>
          <a:bodyPr wrap="square" lIns="0" tIns="0" rIns="0" bIns="0" rtlCol="0"/>
          <a:lstStyle/>
          <a:p>
            <a:endParaRPr dirty="0"/>
          </a:p>
        </p:txBody>
      </p:sp>
      <p:sp>
        <p:nvSpPr>
          <p:cNvPr id="14" name="object 14"/>
          <p:cNvSpPr/>
          <p:nvPr/>
        </p:nvSpPr>
        <p:spPr>
          <a:xfrm>
            <a:off x="10282105" y="5896637"/>
            <a:ext cx="421005" cy="415290"/>
          </a:xfrm>
          <a:custGeom>
            <a:avLst/>
            <a:gdLst/>
            <a:ahLst/>
            <a:cxnLst/>
            <a:rect l="l" t="t" r="r" b="b"/>
            <a:pathLst>
              <a:path w="421004" h="415289">
                <a:moveTo>
                  <a:pt x="115103" y="412144"/>
                </a:moveTo>
                <a:lnTo>
                  <a:pt x="37108" y="412144"/>
                </a:lnTo>
                <a:lnTo>
                  <a:pt x="54291" y="412284"/>
                </a:lnTo>
                <a:lnTo>
                  <a:pt x="62070" y="412475"/>
                </a:lnTo>
                <a:lnTo>
                  <a:pt x="69306" y="412762"/>
                </a:lnTo>
                <a:lnTo>
                  <a:pt x="101462" y="414636"/>
                </a:lnTo>
                <a:lnTo>
                  <a:pt x="104771" y="414730"/>
                </a:lnTo>
                <a:lnTo>
                  <a:pt x="112467" y="414730"/>
                </a:lnTo>
                <a:lnTo>
                  <a:pt x="115169" y="413086"/>
                </a:lnTo>
                <a:lnTo>
                  <a:pt x="115103" y="412144"/>
                </a:lnTo>
                <a:close/>
              </a:path>
              <a:path w="421004" h="415289">
                <a:moveTo>
                  <a:pt x="216841" y="0"/>
                </a:moveTo>
                <a:lnTo>
                  <a:pt x="210559" y="0"/>
                </a:lnTo>
                <a:lnTo>
                  <a:pt x="207836" y="2921"/>
                </a:lnTo>
                <a:lnTo>
                  <a:pt x="205218" y="8701"/>
                </a:lnTo>
                <a:lnTo>
                  <a:pt x="56103" y="340387"/>
                </a:lnTo>
                <a:lnTo>
                  <a:pt x="47684" y="359549"/>
                </a:lnTo>
                <a:lnTo>
                  <a:pt x="44247" y="366156"/>
                </a:lnTo>
                <a:lnTo>
                  <a:pt x="19601" y="398155"/>
                </a:lnTo>
                <a:lnTo>
                  <a:pt x="5005" y="402511"/>
                </a:lnTo>
                <a:lnTo>
                  <a:pt x="1717" y="403558"/>
                </a:lnTo>
                <a:lnTo>
                  <a:pt x="0" y="405600"/>
                </a:lnTo>
                <a:lnTo>
                  <a:pt x="0" y="412312"/>
                </a:lnTo>
                <a:lnTo>
                  <a:pt x="2649" y="414196"/>
                </a:lnTo>
                <a:lnTo>
                  <a:pt x="8806" y="414196"/>
                </a:lnTo>
                <a:lnTo>
                  <a:pt x="24114" y="412542"/>
                </a:lnTo>
                <a:lnTo>
                  <a:pt x="27088" y="412259"/>
                </a:lnTo>
                <a:lnTo>
                  <a:pt x="31548" y="412144"/>
                </a:lnTo>
                <a:lnTo>
                  <a:pt x="115103" y="412144"/>
                </a:lnTo>
                <a:lnTo>
                  <a:pt x="114739" y="406542"/>
                </a:lnTo>
                <a:lnTo>
                  <a:pt x="111870" y="404270"/>
                </a:lnTo>
                <a:lnTo>
                  <a:pt x="105975" y="403170"/>
                </a:lnTo>
                <a:lnTo>
                  <a:pt x="96832" y="400854"/>
                </a:lnTo>
                <a:lnTo>
                  <a:pt x="72332" y="381967"/>
                </a:lnTo>
                <a:lnTo>
                  <a:pt x="72362" y="372588"/>
                </a:lnTo>
                <a:lnTo>
                  <a:pt x="85274" y="329204"/>
                </a:lnTo>
                <a:lnTo>
                  <a:pt x="104269" y="286431"/>
                </a:lnTo>
                <a:lnTo>
                  <a:pt x="135208" y="259882"/>
                </a:lnTo>
                <a:lnTo>
                  <a:pt x="144948" y="259667"/>
                </a:lnTo>
                <a:lnTo>
                  <a:pt x="319559" y="259667"/>
                </a:lnTo>
                <a:lnTo>
                  <a:pt x="308812" y="232118"/>
                </a:lnTo>
                <a:lnTo>
                  <a:pt x="154257" y="232118"/>
                </a:lnTo>
                <a:lnTo>
                  <a:pt x="146330" y="231783"/>
                </a:lnTo>
                <a:lnTo>
                  <a:pt x="137472" y="231783"/>
                </a:lnTo>
                <a:lnTo>
                  <a:pt x="133064" y="229260"/>
                </a:lnTo>
                <a:lnTo>
                  <a:pt x="133064" y="222422"/>
                </a:lnTo>
                <a:lnTo>
                  <a:pt x="134330" y="218904"/>
                </a:lnTo>
                <a:lnTo>
                  <a:pt x="193491" y="87725"/>
                </a:lnTo>
                <a:lnTo>
                  <a:pt x="195166" y="83871"/>
                </a:lnTo>
                <a:lnTo>
                  <a:pt x="196737" y="82007"/>
                </a:lnTo>
                <a:lnTo>
                  <a:pt x="250255" y="82007"/>
                </a:lnTo>
                <a:lnTo>
                  <a:pt x="221553" y="8429"/>
                </a:lnTo>
                <a:lnTo>
                  <a:pt x="219459" y="2806"/>
                </a:lnTo>
                <a:lnTo>
                  <a:pt x="216841" y="0"/>
                </a:lnTo>
                <a:close/>
              </a:path>
              <a:path w="421004" h="415289">
                <a:moveTo>
                  <a:pt x="319559" y="259667"/>
                </a:moveTo>
                <a:lnTo>
                  <a:pt x="260819" y="259667"/>
                </a:lnTo>
                <a:lnTo>
                  <a:pt x="267415" y="260484"/>
                </a:lnTo>
                <a:lnTo>
                  <a:pt x="269719" y="262128"/>
                </a:lnTo>
                <a:lnTo>
                  <a:pt x="272023" y="263730"/>
                </a:lnTo>
                <a:lnTo>
                  <a:pt x="275269" y="269949"/>
                </a:lnTo>
                <a:lnTo>
                  <a:pt x="279248" y="280588"/>
                </a:lnTo>
                <a:lnTo>
                  <a:pt x="293907" y="319026"/>
                </a:lnTo>
                <a:lnTo>
                  <a:pt x="301715" y="340387"/>
                </a:lnTo>
                <a:lnTo>
                  <a:pt x="307152" y="357345"/>
                </a:lnTo>
                <a:lnTo>
                  <a:pt x="310487" y="370793"/>
                </a:lnTo>
                <a:lnTo>
                  <a:pt x="311603" y="380428"/>
                </a:lnTo>
                <a:lnTo>
                  <a:pt x="311603" y="391715"/>
                </a:lnTo>
                <a:lnTo>
                  <a:pt x="306786" y="398218"/>
                </a:lnTo>
                <a:lnTo>
                  <a:pt x="297048" y="400197"/>
                </a:lnTo>
                <a:lnTo>
                  <a:pt x="288043" y="402291"/>
                </a:lnTo>
                <a:lnTo>
                  <a:pt x="283331" y="403170"/>
                </a:lnTo>
                <a:lnTo>
                  <a:pt x="280818" y="405160"/>
                </a:lnTo>
                <a:lnTo>
                  <a:pt x="280874" y="412241"/>
                </a:lnTo>
                <a:lnTo>
                  <a:pt x="283331" y="414196"/>
                </a:lnTo>
                <a:lnTo>
                  <a:pt x="290242" y="414196"/>
                </a:lnTo>
                <a:lnTo>
                  <a:pt x="293279" y="413746"/>
                </a:lnTo>
                <a:lnTo>
                  <a:pt x="297362" y="412971"/>
                </a:lnTo>
                <a:lnTo>
                  <a:pt x="304291" y="412241"/>
                </a:lnTo>
                <a:lnTo>
                  <a:pt x="315019" y="411706"/>
                </a:lnTo>
                <a:lnTo>
                  <a:pt x="329536" y="411377"/>
                </a:lnTo>
                <a:lnTo>
                  <a:pt x="420617" y="411264"/>
                </a:lnTo>
                <a:lnTo>
                  <a:pt x="420709" y="408458"/>
                </a:lnTo>
                <a:lnTo>
                  <a:pt x="420919" y="404825"/>
                </a:lnTo>
                <a:lnTo>
                  <a:pt x="418091" y="402511"/>
                </a:lnTo>
                <a:lnTo>
                  <a:pt x="412018" y="401422"/>
                </a:lnTo>
                <a:lnTo>
                  <a:pt x="399432" y="398709"/>
                </a:lnTo>
                <a:lnTo>
                  <a:pt x="365266" y="372588"/>
                </a:lnTo>
                <a:lnTo>
                  <a:pt x="352858" y="344031"/>
                </a:lnTo>
                <a:lnTo>
                  <a:pt x="346366" y="328387"/>
                </a:lnTo>
                <a:lnTo>
                  <a:pt x="319559" y="259667"/>
                </a:lnTo>
                <a:close/>
              </a:path>
              <a:path w="421004" h="415289">
                <a:moveTo>
                  <a:pt x="420617" y="411264"/>
                </a:moveTo>
                <a:lnTo>
                  <a:pt x="347832" y="411264"/>
                </a:lnTo>
                <a:lnTo>
                  <a:pt x="365722" y="411357"/>
                </a:lnTo>
                <a:lnTo>
                  <a:pt x="380619" y="411626"/>
                </a:lnTo>
                <a:lnTo>
                  <a:pt x="392551" y="412060"/>
                </a:lnTo>
                <a:lnTo>
                  <a:pt x="401547" y="412647"/>
                </a:lnTo>
                <a:lnTo>
                  <a:pt x="407202" y="413086"/>
                </a:lnTo>
                <a:lnTo>
                  <a:pt x="410867" y="413306"/>
                </a:lnTo>
                <a:lnTo>
                  <a:pt x="417777" y="413306"/>
                </a:lnTo>
                <a:lnTo>
                  <a:pt x="420513" y="411706"/>
                </a:lnTo>
                <a:lnTo>
                  <a:pt x="420617" y="411264"/>
                </a:lnTo>
                <a:close/>
              </a:path>
              <a:path w="421004" h="415289">
                <a:moveTo>
                  <a:pt x="250255" y="82007"/>
                </a:moveTo>
                <a:lnTo>
                  <a:pt x="196737" y="82007"/>
                </a:lnTo>
                <a:lnTo>
                  <a:pt x="198098" y="82217"/>
                </a:lnTo>
                <a:lnTo>
                  <a:pt x="200716" y="82384"/>
                </a:lnTo>
                <a:lnTo>
                  <a:pt x="203229" y="85641"/>
                </a:lnTo>
                <a:lnTo>
                  <a:pt x="205637" y="91808"/>
                </a:lnTo>
                <a:lnTo>
                  <a:pt x="207941" y="97850"/>
                </a:lnTo>
                <a:lnTo>
                  <a:pt x="253489" y="212841"/>
                </a:lnTo>
                <a:lnTo>
                  <a:pt x="254850" y="218139"/>
                </a:lnTo>
                <a:lnTo>
                  <a:pt x="255897" y="221218"/>
                </a:lnTo>
                <a:lnTo>
                  <a:pt x="256421" y="223427"/>
                </a:lnTo>
                <a:lnTo>
                  <a:pt x="256421" y="229647"/>
                </a:lnTo>
                <a:lnTo>
                  <a:pt x="251604" y="232118"/>
                </a:lnTo>
                <a:lnTo>
                  <a:pt x="308812" y="232118"/>
                </a:lnTo>
                <a:lnTo>
                  <a:pt x="250255" y="82007"/>
                </a:lnTo>
                <a:close/>
              </a:path>
            </a:pathLst>
          </a:custGeom>
          <a:solidFill>
            <a:srgbClr val="6D6E71"/>
          </a:solidFill>
        </p:spPr>
        <p:txBody>
          <a:bodyPr wrap="square" lIns="0" tIns="0" rIns="0" bIns="0" rtlCol="0"/>
          <a:lstStyle/>
          <a:p>
            <a:endParaRPr dirty="0"/>
          </a:p>
        </p:txBody>
      </p:sp>
      <p:sp>
        <p:nvSpPr>
          <p:cNvPr id="15" name="object 15"/>
          <p:cNvSpPr/>
          <p:nvPr/>
        </p:nvSpPr>
        <p:spPr>
          <a:xfrm>
            <a:off x="10714752" y="5909139"/>
            <a:ext cx="304800" cy="403225"/>
          </a:xfrm>
          <a:custGeom>
            <a:avLst/>
            <a:gdLst/>
            <a:ahLst/>
            <a:cxnLst/>
            <a:rect l="l" t="t" r="r" b="b"/>
            <a:pathLst>
              <a:path w="304800" h="403225">
                <a:moveTo>
                  <a:pt x="14240" y="0"/>
                </a:moveTo>
                <a:lnTo>
                  <a:pt x="3245" y="0"/>
                </a:lnTo>
                <a:lnTo>
                  <a:pt x="97" y="2082"/>
                </a:lnTo>
                <a:lnTo>
                  <a:pt x="0" y="9360"/>
                </a:lnTo>
                <a:lnTo>
                  <a:pt x="2303" y="11235"/>
                </a:lnTo>
                <a:lnTo>
                  <a:pt x="20104" y="14816"/>
                </a:lnTo>
                <a:lnTo>
                  <a:pt x="33786" y="20048"/>
                </a:lnTo>
                <a:lnTo>
                  <a:pt x="43571" y="29309"/>
                </a:lnTo>
                <a:lnTo>
                  <a:pt x="49450" y="42600"/>
                </a:lnTo>
                <a:lnTo>
                  <a:pt x="51412" y="59924"/>
                </a:lnTo>
                <a:lnTo>
                  <a:pt x="51397" y="320513"/>
                </a:lnTo>
                <a:lnTo>
                  <a:pt x="47166" y="366142"/>
                </a:lnTo>
                <a:lnTo>
                  <a:pt x="17172" y="390888"/>
                </a:lnTo>
                <a:lnTo>
                  <a:pt x="11832" y="392427"/>
                </a:lnTo>
                <a:lnTo>
                  <a:pt x="9319" y="394689"/>
                </a:lnTo>
                <a:lnTo>
                  <a:pt x="9319" y="401244"/>
                </a:lnTo>
                <a:lnTo>
                  <a:pt x="11727" y="403003"/>
                </a:lnTo>
                <a:lnTo>
                  <a:pt x="20627" y="402678"/>
                </a:lnTo>
                <a:lnTo>
                  <a:pt x="26072" y="402019"/>
                </a:lnTo>
                <a:lnTo>
                  <a:pt x="32773" y="401024"/>
                </a:lnTo>
                <a:lnTo>
                  <a:pt x="45636" y="399541"/>
                </a:lnTo>
                <a:lnTo>
                  <a:pt x="59893" y="398473"/>
                </a:lnTo>
                <a:lnTo>
                  <a:pt x="75563" y="397827"/>
                </a:lnTo>
                <a:lnTo>
                  <a:pt x="92667" y="397610"/>
                </a:lnTo>
                <a:lnTo>
                  <a:pt x="242305" y="397610"/>
                </a:lnTo>
                <a:lnTo>
                  <a:pt x="252322" y="394936"/>
                </a:lnTo>
                <a:lnTo>
                  <a:pt x="270646" y="385075"/>
                </a:lnTo>
                <a:lnTo>
                  <a:pt x="277619" y="378438"/>
                </a:lnTo>
                <a:lnTo>
                  <a:pt x="146068" y="378438"/>
                </a:lnTo>
                <a:lnTo>
                  <a:pt x="129501" y="378031"/>
                </a:lnTo>
                <a:lnTo>
                  <a:pt x="96222" y="346313"/>
                </a:lnTo>
                <a:lnTo>
                  <a:pt x="95494" y="67736"/>
                </a:lnTo>
                <a:lnTo>
                  <a:pt x="97124" y="47373"/>
                </a:lnTo>
                <a:lnTo>
                  <a:pt x="102012" y="31900"/>
                </a:lnTo>
                <a:lnTo>
                  <a:pt x="110160" y="21322"/>
                </a:lnTo>
                <a:lnTo>
                  <a:pt x="121566" y="15643"/>
                </a:lnTo>
                <a:lnTo>
                  <a:pt x="131723" y="13392"/>
                </a:lnTo>
                <a:lnTo>
                  <a:pt x="137378" y="12062"/>
                </a:lnTo>
                <a:lnTo>
                  <a:pt x="140151" y="9360"/>
                </a:lnTo>
                <a:lnTo>
                  <a:pt x="140205" y="2921"/>
                </a:lnTo>
                <a:lnTo>
                  <a:pt x="72353" y="2921"/>
                </a:lnTo>
                <a:lnTo>
                  <a:pt x="60397" y="2807"/>
                </a:lnTo>
                <a:lnTo>
                  <a:pt x="49029" y="2469"/>
                </a:lnTo>
                <a:lnTo>
                  <a:pt x="38251" y="1918"/>
                </a:lnTo>
                <a:lnTo>
                  <a:pt x="28061" y="1162"/>
                </a:lnTo>
                <a:lnTo>
                  <a:pt x="20418" y="324"/>
                </a:lnTo>
                <a:lnTo>
                  <a:pt x="14240" y="0"/>
                </a:lnTo>
                <a:close/>
              </a:path>
              <a:path w="304800" h="403225">
                <a:moveTo>
                  <a:pt x="242305" y="397610"/>
                </a:moveTo>
                <a:lnTo>
                  <a:pt x="92667" y="397610"/>
                </a:lnTo>
                <a:lnTo>
                  <a:pt x="107863" y="397733"/>
                </a:lnTo>
                <a:lnTo>
                  <a:pt x="122666" y="398108"/>
                </a:lnTo>
                <a:lnTo>
                  <a:pt x="137076" y="398741"/>
                </a:lnTo>
                <a:lnTo>
                  <a:pt x="190674" y="402563"/>
                </a:lnTo>
                <a:lnTo>
                  <a:pt x="197795" y="402846"/>
                </a:lnTo>
                <a:lnTo>
                  <a:pt x="203972" y="402846"/>
                </a:lnTo>
                <a:lnTo>
                  <a:pt x="230110" y="400866"/>
                </a:lnTo>
                <a:lnTo>
                  <a:pt x="242305" y="397610"/>
                </a:lnTo>
                <a:close/>
              </a:path>
              <a:path w="304800" h="403225">
                <a:moveTo>
                  <a:pt x="302713" y="323539"/>
                </a:moveTo>
                <a:lnTo>
                  <a:pt x="296954" y="323539"/>
                </a:lnTo>
                <a:lnTo>
                  <a:pt x="294127" y="326126"/>
                </a:lnTo>
                <a:lnTo>
                  <a:pt x="291509" y="331351"/>
                </a:lnTo>
                <a:lnTo>
                  <a:pt x="284145" y="341443"/>
                </a:lnTo>
                <a:lnTo>
                  <a:pt x="240516" y="365496"/>
                </a:lnTo>
                <a:lnTo>
                  <a:pt x="196904" y="375211"/>
                </a:lnTo>
                <a:lnTo>
                  <a:pt x="146068" y="378438"/>
                </a:lnTo>
                <a:lnTo>
                  <a:pt x="277619" y="378438"/>
                </a:lnTo>
                <a:lnTo>
                  <a:pt x="302379" y="339125"/>
                </a:lnTo>
                <a:lnTo>
                  <a:pt x="304179" y="325466"/>
                </a:lnTo>
                <a:lnTo>
                  <a:pt x="302713" y="323539"/>
                </a:lnTo>
                <a:close/>
              </a:path>
              <a:path w="304800" h="403225">
                <a:moveTo>
                  <a:pt x="137901" y="890"/>
                </a:moveTo>
                <a:lnTo>
                  <a:pt x="132351" y="890"/>
                </a:lnTo>
                <a:lnTo>
                  <a:pt x="128163" y="1047"/>
                </a:lnTo>
                <a:lnTo>
                  <a:pt x="109592" y="2082"/>
                </a:lnTo>
                <a:lnTo>
                  <a:pt x="97837" y="2549"/>
                </a:lnTo>
                <a:lnTo>
                  <a:pt x="85434" y="2828"/>
                </a:lnTo>
                <a:lnTo>
                  <a:pt x="72353" y="2921"/>
                </a:lnTo>
                <a:lnTo>
                  <a:pt x="140205" y="2921"/>
                </a:lnTo>
                <a:lnTo>
                  <a:pt x="140205" y="2251"/>
                </a:lnTo>
                <a:lnTo>
                  <a:pt x="137901" y="890"/>
                </a:lnTo>
                <a:close/>
              </a:path>
            </a:pathLst>
          </a:custGeom>
          <a:solidFill>
            <a:srgbClr val="6D6E71"/>
          </a:solidFill>
        </p:spPr>
        <p:txBody>
          <a:bodyPr wrap="square" lIns="0" tIns="0" rIns="0" bIns="0" rtlCol="0"/>
          <a:lstStyle/>
          <a:p>
            <a:endParaRPr dirty="0"/>
          </a:p>
        </p:txBody>
      </p:sp>
      <p:sp>
        <p:nvSpPr>
          <p:cNvPr id="16" name="object 16"/>
          <p:cNvSpPr/>
          <p:nvPr/>
        </p:nvSpPr>
        <p:spPr>
          <a:xfrm>
            <a:off x="11031287" y="5905945"/>
            <a:ext cx="316230" cy="408305"/>
          </a:xfrm>
          <a:custGeom>
            <a:avLst/>
            <a:gdLst/>
            <a:ahLst/>
            <a:cxnLst/>
            <a:rect l="l" t="t" r="r" b="b"/>
            <a:pathLst>
              <a:path w="316229" h="408304">
                <a:moveTo>
                  <a:pt x="216805" y="402835"/>
                </a:moveTo>
                <a:lnTo>
                  <a:pt x="67013" y="402835"/>
                </a:lnTo>
                <a:lnTo>
                  <a:pt x="74436" y="402920"/>
                </a:lnTo>
                <a:lnTo>
                  <a:pt x="83136" y="403181"/>
                </a:lnTo>
                <a:lnTo>
                  <a:pt x="92888" y="403610"/>
                </a:lnTo>
                <a:lnTo>
                  <a:pt x="103871" y="404218"/>
                </a:lnTo>
                <a:lnTo>
                  <a:pt x="127430" y="405757"/>
                </a:lnTo>
                <a:lnTo>
                  <a:pt x="176748" y="407736"/>
                </a:lnTo>
                <a:lnTo>
                  <a:pt x="205743" y="405567"/>
                </a:lnTo>
                <a:lnTo>
                  <a:pt x="216805" y="402835"/>
                </a:lnTo>
                <a:close/>
              </a:path>
              <a:path w="316229" h="408304">
                <a:moveTo>
                  <a:pt x="13088" y="2366"/>
                </a:moveTo>
                <a:lnTo>
                  <a:pt x="3874" y="2366"/>
                </a:lnTo>
                <a:lnTo>
                  <a:pt x="0" y="4512"/>
                </a:lnTo>
                <a:lnTo>
                  <a:pt x="0" y="12994"/>
                </a:lnTo>
                <a:lnTo>
                  <a:pt x="3874" y="15078"/>
                </a:lnTo>
                <a:lnTo>
                  <a:pt x="11936" y="15078"/>
                </a:lnTo>
                <a:lnTo>
                  <a:pt x="22968" y="16216"/>
                </a:lnTo>
                <a:lnTo>
                  <a:pt x="51917" y="43611"/>
                </a:lnTo>
                <a:lnTo>
                  <a:pt x="58322" y="89819"/>
                </a:lnTo>
                <a:lnTo>
                  <a:pt x="58322" y="314398"/>
                </a:lnTo>
                <a:lnTo>
                  <a:pt x="55760" y="355105"/>
                </a:lnTo>
                <a:lnTo>
                  <a:pt x="35679" y="390523"/>
                </a:lnTo>
                <a:lnTo>
                  <a:pt x="18742" y="394302"/>
                </a:lnTo>
                <a:lnTo>
                  <a:pt x="15915" y="396281"/>
                </a:lnTo>
                <a:lnTo>
                  <a:pt x="15915" y="403610"/>
                </a:lnTo>
                <a:lnTo>
                  <a:pt x="18638" y="405757"/>
                </a:lnTo>
                <a:lnTo>
                  <a:pt x="27852" y="405757"/>
                </a:lnTo>
                <a:lnTo>
                  <a:pt x="34553" y="405108"/>
                </a:lnTo>
                <a:lnTo>
                  <a:pt x="50243" y="403177"/>
                </a:lnTo>
                <a:lnTo>
                  <a:pt x="57903" y="402835"/>
                </a:lnTo>
                <a:lnTo>
                  <a:pt x="216805" y="402835"/>
                </a:lnTo>
                <a:lnTo>
                  <a:pt x="232087" y="399062"/>
                </a:lnTo>
                <a:lnTo>
                  <a:pt x="248615" y="391495"/>
                </a:lnTo>
                <a:lnTo>
                  <a:pt x="177376" y="391495"/>
                </a:lnTo>
                <a:lnTo>
                  <a:pt x="160847" y="391156"/>
                </a:lnTo>
                <a:lnTo>
                  <a:pt x="117270" y="383001"/>
                </a:lnTo>
                <a:lnTo>
                  <a:pt x="102091" y="356973"/>
                </a:lnTo>
                <a:lnTo>
                  <a:pt x="102719" y="343633"/>
                </a:lnTo>
                <a:lnTo>
                  <a:pt x="102719" y="204800"/>
                </a:lnTo>
                <a:lnTo>
                  <a:pt x="103661" y="201773"/>
                </a:lnTo>
                <a:lnTo>
                  <a:pt x="105461" y="200504"/>
                </a:lnTo>
                <a:lnTo>
                  <a:pt x="107326" y="199240"/>
                </a:lnTo>
                <a:lnTo>
                  <a:pt x="111724" y="198705"/>
                </a:lnTo>
                <a:lnTo>
                  <a:pt x="271008" y="198705"/>
                </a:lnTo>
                <a:lnTo>
                  <a:pt x="258264" y="191859"/>
                </a:lnTo>
                <a:lnTo>
                  <a:pt x="243029" y="186968"/>
                </a:lnTo>
                <a:lnTo>
                  <a:pt x="232977" y="184811"/>
                </a:lnTo>
                <a:lnTo>
                  <a:pt x="228055" y="182790"/>
                </a:lnTo>
                <a:lnTo>
                  <a:pt x="227846" y="180853"/>
                </a:lnTo>
                <a:lnTo>
                  <a:pt x="227637" y="179753"/>
                </a:lnTo>
                <a:lnTo>
                  <a:pt x="228905" y="178319"/>
                </a:lnTo>
                <a:lnTo>
                  <a:pt x="113818" y="178319"/>
                </a:lnTo>
                <a:lnTo>
                  <a:pt x="108373" y="177429"/>
                </a:lnTo>
                <a:lnTo>
                  <a:pt x="105965" y="175680"/>
                </a:lnTo>
                <a:lnTo>
                  <a:pt x="103766" y="174026"/>
                </a:lnTo>
                <a:lnTo>
                  <a:pt x="102719" y="169722"/>
                </a:lnTo>
                <a:lnTo>
                  <a:pt x="102719" y="34470"/>
                </a:lnTo>
                <a:lnTo>
                  <a:pt x="135493" y="17182"/>
                </a:lnTo>
                <a:lnTo>
                  <a:pt x="230946" y="17182"/>
                </a:lnTo>
                <a:lnTo>
                  <a:pt x="225874" y="14356"/>
                </a:lnTo>
                <a:lnTo>
                  <a:pt x="202362" y="6374"/>
                </a:lnTo>
                <a:lnTo>
                  <a:pt x="185974" y="3465"/>
                </a:lnTo>
                <a:lnTo>
                  <a:pt x="40208" y="3465"/>
                </a:lnTo>
                <a:lnTo>
                  <a:pt x="32145" y="3298"/>
                </a:lnTo>
                <a:lnTo>
                  <a:pt x="26386" y="2921"/>
                </a:lnTo>
                <a:lnTo>
                  <a:pt x="18009" y="2533"/>
                </a:lnTo>
                <a:lnTo>
                  <a:pt x="13088" y="2366"/>
                </a:lnTo>
                <a:close/>
              </a:path>
              <a:path w="316229" h="408304">
                <a:moveTo>
                  <a:pt x="271008" y="198705"/>
                </a:moveTo>
                <a:lnTo>
                  <a:pt x="176015" y="198705"/>
                </a:lnTo>
                <a:lnTo>
                  <a:pt x="196205" y="200517"/>
                </a:lnTo>
                <a:lnTo>
                  <a:pt x="214509" y="205913"/>
                </a:lnTo>
                <a:lnTo>
                  <a:pt x="245856" y="227657"/>
                </a:lnTo>
                <a:lnTo>
                  <a:pt x="266771" y="260443"/>
                </a:lnTo>
                <a:lnTo>
                  <a:pt x="273708" y="300744"/>
                </a:lnTo>
                <a:lnTo>
                  <a:pt x="272120" y="320998"/>
                </a:lnTo>
                <a:lnTo>
                  <a:pt x="248369" y="367538"/>
                </a:lnTo>
                <a:lnTo>
                  <a:pt x="198953" y="389998"/>
                </a:lnTo>
                <a:lnTo>
                  <a:pt x="177376" y="391495"/>
                </a:lnTo>
                <a:lnTo>
                  <a:pt x="248615" y="391495"/>
                </a:lnTo>
                <a:lnTo>
                  <a:pt x="293984" y="354568"/>
                </a:lnTo>
                <a:lnTo>
                  <a:pt x="313660" y="310563"/>
                </a:lnTo>
                <a:lnTo>
                  <a:pt x="316116" y="285048"/>
                </a:lnTo>
                <a:lnTo>
                  <a:pt x="314821" y="267711"/>
                </a:lnTo>
                <a:lnTo>
                  <a:pt x="295488" y="221762"/>
                </a:lnTo>
                <a:lnTo>
                  <a:pt x="272085" y="199284"/>
                </a:lnTo>
                <a:lnTo>
                  <a:pt x="271008" y="198705"/>
                </a:lnTo>
                <a:close/>
              </a:path>
              <a:path w="316229" h="408304">
                <a:moveTo>
                  <a:pt x="230946" y="17182"/>
                </a:moveTo>
                <a:lnTo>
                  <a:pt x="135493" y="17182"/>
                </a:lnTo>
                <a:lnTo>
                  <a:pt x="157500" y="18898"/>
                </a:lnTo>
                <a:lnTo>
                  <a:pt x="177651" y="24051"/>
                </a:lnTo>
                <a:lnTo>
                  <a:pt x="212349" y="44710"/>
                </a:lnTo>
                <a:lnTo>
                  <a:pt x="235725" y="75521"/>
                </a:lnTo>
                <a:lnTo>
                  <a:pt x="243552" y="112677"/>
                </a:lnTo>
                <a:lnTo>
                  <a:pt x="238979" y="141376"/>
                </a:lnTo>
                <a:lnTo>
                  <a:pt x="225268" y="161891"/>
                </a:lnTo>
                <a:lnTo>
                  <a:pt x="202426" y="174210"/>
                </a:lnTo>
                <a:lnTo>
                  <a:pt x="170466" y="178319"/>
                </a:lnTo>
                <a:lnTo>
                  <a:pt x="228905" y="178319"/>
                </a:lnTo>
                <a:lnTo>
                  <a:pt x="231930" y="176455"/>
                </a:lnTo>
                <a:lnTo>
                  <a:pt x="244390" y="167795"/>
                </a:lnTo>
                <a:lnTo>
                  <a:pt x="261112" y="153675"/>
                </a:lnTo>
                <a:lnTo>
                  <a:pt x="273093" y="137001"/>
                </a:lnTo>
                <a:lnTo>
                  <a:pt x="280303" y="117758"/>
                </a:lnTo>
                <a:lnTo>
                  <a:pt x="282713" y="95934"/>
                </a:lnTo>
                <a:lnTo>
                  <a:pt x="280402" y="74744"/>
                </a:lnTo>
                <a:lnTo>
                  <a:pt x="273486" y="55951"/>
                </a:lnTo>
                <a:lnTo>
                  <a:pt x="261996" y="39553"/>
                </a:lnTo>
                <a:lnTo>
                  <a:pt x="245961" y="25548"/>
                </a:lnTo>
                <a:lnTo>
                  <a:pt x="230946" y="17182"/>
                </a:lnTo>
                <a:close/>
              </a:path>
              <a:path w="316229" h="408304">
                <a:moveTo>
                  <a:pt x="145021" y="0"/>
                </a:moveTo>
                <a:lnTo>
                  <a:pt x="83557" y="2921"/>
                </a:lnTo>
                <a:lnTo>
                  <a:pt x="77121" y="3165"/>
                </a:lnTo>
                <a:lnTo>
                  <a:pt x="69448" y="3334"/>
                </a:lnTo>
                <a:lnTo>
                  <a:pt x="50469" y="3465"/>
                </a:lnTo>
                <a:lnTo>
                  <a:pt x="185974" y="3465"/>
                </a:lnTo>
                <a:lnTo>
                  <a:pt x="175415" y="1591"/>
                </a:lnTo>
                <a:lnTo>
                  <a:pt x="145021" y="0"/>
                </a:lnTo>
                <a:close/>
              </a:path>
            </a:pathLst>
          </a:custGeom>
          <a:solidFill>
            <a:srgbClr val="6D6E71"/>
          </a:solidFill>
        </p:spPr>
        <p:txBody>
          <a:bodyPr wrap="square" lIns="0" tIns="0" rIns="0" bIns="0" rtlCol="0"/>
          <a:lstStyle/>
          <a:p>
            <a:endParaRPr dirty="0"/>
          </a:p>
        </p:txBody>
      </p:sp>
      <p:sp>
        <p:nvSpPr>
          <p:cNvPr id="17" name="object 17"/>
          <p:cNvSpPr/>
          <p:nvPr/>
        </p:nvSpPr>
        <p:spPr>
          <a:xfrm>
            <a:off x="11393265" y="5907704"/>
            <a:ext cx="378460" cy="406400"/>
          </a:xfrm>
          <a:custGeom>
            <a:avLst/>
            <a:gdLst/>
            <a:ahLst/>
            <a:cxnLst/>
            <a:rect l="l" t="t" r="r" b="b"/>
            <a:pathLst>
              <a:path w="378459" h="406400">
                <a:moveTo>
                  <a:pt x="215688" y="216098"/>
                </a:moveTo>
                <a:lnTo>
                  <a:pt x="148058" y="216098"/>
                </a:lnTo>
                <a:lnTo>
                  <a:pt x="155319" y="216833"/>
                </a:lnTo>
                <a:lnTo>
                  <a:pt x="161539" y="219049"/>
                </a:lnTo>
                <a:lnTo>
                  <a:pt x="166699" y="222763"/>
                </a:lnTo>
                <a:lnTo>
                  <a:pt x="170780" y="227993"/>
                </a:lnTo>
                <a:lnTo>
                  <a:pt x="174759" y="234380"/>
                </a:lnTo>
                <a:lnTo>
                  <a:pt x="247112" y="344691"/>
                </a:lnTo>
                <a:lnTo>
                  <a:pt x="278859" y="383284"/>
                </a:lnTo>
                <a:lnTo>
                  <a:pt x="323457" y="405080"/>
                </a:lnTo>
                <a:lnTo>
                  <a:pt x="336115" y="405977"/>
                </a:lnTo>
                <a:lnTo>
                  <a:pt x="343970" y="405761"/>
                </a:lnTo>
                <a:lnTo>
                  <a:pt x="377894" y="391893"/>
                </a:lnTo>
                <a:lnTo>
                  <a:pt x="376218" y="390564"/>
                </a:lnTo>
                <a:lnTo>
                  <a:pt x="363444" y="389726"/>
                </a:lnTo>
                <a:lnTo>
                  <a:pt x="347473" y="385424"/>
                </a:lnTo>
                <a:lnTo>
                  <a:pt x="330696" y="374576"/>
                </a:lnTo>
                <a:lnTo>
                  <a:pt x="313174" y="357180"/>
                </a:lnTo>
                <a:lnTo>
                  <a:pt x="294964" y="333235"/>
                </a:lnTo>
                <a:lnTo>
                  <a:pt x="285645" y="319351"/>
                </a:lnTo>
                <a:lnTo>
                  <a:pt x="215688" y="216098"/>
                </a:lnTo>
                <a:close/>
              </a:path>
              <a:path w="378459" h="406400">
                <a:moveTo>
                  <a:pt x="11413" y="1434"/>
                </a:moveTo>
                <a:lnTo>
                  <a:pt x="3245" y="1434"/>
                </a:lnTo>
                <a:lnTo>
                  <a:pt x="73" y="3378"/>
                </a:lnTo>
                <a:lnTo>
                  <a:pt x="0" y="10805"/>
                </a:lnTo>
                <a:lnTo>
                  <a:pt x="3036" y="13109"/>
                </a:lnTo>
                <a:lnTo>
                  <a:pt x="9319" y="14208"/>
                </a:lnTo>
                <a:lnTo>
                  <a:pt x="22931" y="16250"/>
                </a:lnTo>
                <a:lnTo>
                  <a:pt x="36751" y="21360"/>
                </a:lnTo>
                <a:lnTo>
                  <a:pt x="54553" y="66867"/>
                </a:lnTo>
                <a:lnTo>
                  <a:pt x="55181" y="305980"/>
                </a:lnTo>
                <a:lnTo>
                  <a:pt x="54728" y="328505"/>
                </a:lnTo>
                <a:lnTo>
                  <a:pt x="47851" y="371831"/>
                </a:lnTo>
                <a:lnTo>
                  <a:pt x="12565" y="393872"/>
                </a:lnTo>
                <a:lnTo>
                  <a:pt x="10156" y="395736"/>
                </a:lnTo>
                <a:lnTo>
                  <a:pt x="10249" y="402650"/>
                </a:lnTo>
                <a:lnTo>
                  <a:pt x="12565" y="404553"/>
                </a:lnTo>
                <a:lnTo>
                  <a:pt x="20313" y="404553"/>
                </a:lnTo>
                <a:lnTo>
                  <a:pt x="25548" y="404155"/>
                </a:lnTo>
                <a:lnTo>
                  <a:pt x="42407" y="402406"/>
                </a:lnTo>
                <a:lnTo>
                  <a:pt x="50364" y="401903"/>
                </a:lnTo>
                <a:lnTo>
                  <a:pt x="56856" y="401903"/>
                </a:lnTo>
                <a:lnTo>
                  <a:pt x="71934" y="401579"/>
                </a:lnTo>
                <a:lnTo>
                  <a:pt x="163753" y="401579"/>
                </a:lnTo>
                <a:lnTo>
                  <a:pt x="163450" y="398877"/>
                </a:lnTo>
                <a:lnTo>
                  <a:pt x="163345" y="395296"/>
                </a:lnTo>
                <a:lnTo>
                  <a:pt x="159681" y="393097"/>
                </a:lnTo>
                <a:lnTo>
                  <a:pt x="121185" y="384348"/>
                </a:lnTo>
                <a:lnTo>
                  <a:pt x="100481" y="350222"/>
                </a:lnTo>
                <a:lnTo>
                  <a:pt x="99874" y="328505"/>
                </a:lnTo>
                <a:lnTo>
                  <a:pt x="99629" y="319351"/>
                </a:lnTo>
                <a:lnTo>
                  <a:pt x="99578" y="221720"/>
                </a:lnTo>
                <a:lnTo>
                  <a:pt x="100729" y="218579"/>
                </a:lnTo>
                <a:lnTo>
                  <a:pt x="103033" y="217208"/>
                </a:lnTo>
                <a:lnTo>
                  <a:pt x="109525" y="216098"/>
                </a:lnTo>
                <a:lnTo>
                  <a:pt x="215688" y="216098"/>
                </a:lnTo>
                <a:lnTo>
                  <a:pt x="205543" y="201124"/>
                </a:lnTo>
                <a:lnTo>
                  <a:pt x="215543" y="194842"/>
                </a:lnTo>
                <a:lnTo>
                  <a:pt x="111305" y="194842"/>
                </a:lnTo>
                <a:lnTo>
                  <a:pt x="105651" y="193627"/>
                </a:lnTo>
                <a:lnTo>
                  <a:pt x="103242" y="191208"/>
                </a:lnTo>
                <a:lnTo>
                  <a:pt x="100729" y="188790"/>
                </a:lnTo>
                <a:lnTo>
                  <a:pt x="99591" y="183065"/>
                </a:lnTo>
                <a:lnTo>
                  <a:pt x="99578" y="55568"/>
                </a:lnTo>
                <a:lnTo>
                  <a:pt x="99296" y="46930"/>
                </a:lnTo>
                <a:lnTo>
                  <a:pt x="99263" y="36019"/>
                </a:lnTo>
                <a:lnTo>
                  <a:pt x="101462" y="29182"/>
                </a:lnTo>
                <a:lnTo>
                  <a:pt x="105860" y="25444"/>
                </a:lnTo>
                <a:lnTo>
                  <a:pt x="110153" y="21590"/>
                </a:lnTo>
                <a:lnTo>
                  <a:pt x="118111" y="19716"/>
                </a:lnTo>
                <a:lnTo>
                  <a:pt x="233886" y="19716"/>
                </a:lnTo>
                <a:lnTo>
                  <a:pt x="224217" y="14131"/>
                </a:lnTo>
                <a:lnTo>
                  <a:pt x="201093" y="6281"/>
                </a:lnTo>
                <a:lnTo>
                  <a:pt x="184590" y="3423"/>
                </a:lnTo>
                <a:lnTo>
                  <a:pt x="56019" y="3423"/>
                </a:lnTo>
                <a:lnTo>
                  <a:pt x="48635" y="3378"/>
                </a:lnTo>
                <a:lnTo>
                  <a:pt x="41870" y="3234"/>
                </a:lnTo>
                <a:lnTo>
                  <a:pt x="35713" y="2977"/>
                </a:lnTo>
                <a:lnTo>
                  <a:pt x="18219" y="1769"/>
                </a:lnTo>
                <a:lnTo>
                  <a:pt x="11413" y="1434"/>
                </a:lnTo>
                <a:close/>
              </a:path>
              <a:path w="378459" h="406400">
                <a:moveTo>
                  <a:pt x="163753" y="401579"/>
                </a:moveTo>
                <a:lnTo>
                  <a:pt x="71934" y="401579"/>
                </a:lnTo>
                <a:lnTo>
                  <a:pt x="111554" y="401986"/>
                </a:lnTo>
                <a:lnTo>
                  <a:pt x="121566" y="402235"/>
                </a:lnTo>
                <a:lnTo>
                  <a:pt x="129930" y="402650"/>
                </a:lnTo>
                <a:lnTo>
                  <a:pt x="136645" y="403233"/>
                </a:lnTo>
                <a:lnTo>
                  <a:pt x="145440" y="404113"/>
                </a:lnTo>
                <a:lnTo>
                  <a:pt x="151199" y="404553"/>
                </a:lnTo>
                <a:lnTo>
                  <a:pt x="160623" y="404553"/>
                </a:lnTo>
                <a:lnTo>
                  <a:pt x="163811" y="402650"/>
                </a:lnTo>
                <a:lnTo>
                  <a:pt x="163753" y="401579"/>
                </a:lnTo>
                <a:close/>
              </a:path>
              <a:path w="378459" h="406400">
                <a:moveTo>
                  <a:pt x="233886" y="19716"/>
                </a:moveTo>
                <a:lnTo>
                  <a:pt x="129524" y="19716"/>
                </a:lnTo>
                <a:lnTo>
                  <a:pt x="151513" y="21419"/>
                </a:lnTo>
                <a:lnTo>
                  <a:pt x="171460" y="26526"/>
                </a:lnTo>
                <a:lnTo>
                  <a:pt x="205229" y="46930"/>
                </a:lnTo>
                <a:lnTo>
                  <a:pt x="227466" y="77958"/>
                </a:lnTo>
                <a:lnTo>
                  <a:pt x="234861" y="116415"/>
                </a:lnTo>
                <a:lnTo>
                  <a:pt x="233502" y="133703"/>
                </a:lnTo>
                <a:lnTo>
                  <a:pt x="212873" y="173921"/>
                </a:lnTo>
                <a:lnTo>
                  <a:pt x="171143" y="193531"/>
                </a:lnTo>
                <a:lnTo>
                  <a:pt x="153084" y="194842"/>
                </a:lnTo>
                <a:lnTo>
                  <a:pt x="215543" y="194842"/>
                </a:lnTo>
                <a:lnTo>
                  <a:pt x="236921" y="181410"/>
                </a:lnTo>
                <a:lnTo>
                  <a:pt x="259298" y="157974"/>
                </a:lnTo>
                <a:lnTo>
                  <a:pt x="272702" y="130823"/>
                </a:lnTo>
                <a:lnTo>
                  <a:pt x="277164" y="99965"/>
                </a:lnTo>
                <a:lnTo>
                  <a:pt x="275043" y="76660"/>
                </a:lnTo>
                <a:lnTo>
                  <a:pt x="268682" y="56405"/>
                </a:lnTo>
                <a:lnTo>
                  <a:pt x="258081" y="39218"/>
                </a:lnTo>
                <a:lnTo>
                  <a:pt x="243238" y="25119"/>
                </a:lnTo>
                <a:lnTo>
                  <a:pt x="233886" y="19716"/>
                </a:lnTo>
                <a:close/>
              </a:path>
              <a:path w="378459" h="406400">
                <a:moveTo>
                  <a:pt x="142613" y="0"/>
                </a:moveTo>
                <a:lnTo>
                  <a:pt x="133389" y="84"/>
                </a:lnTo>
                <a:lnTo>
                  <a:pt x="123477" y="344"/>
                </a:lnTo>
                <a:lnTo>
                  <a:pt x="112899" y="790"/>
                </a:lnTo>
                <a:lnTo>
                  <a:pt x="74133" y="2923"/>
                </a:lnTo>
                <a:lnTo>
                  <a:pt x="63918" y="3298"/>
                </a:lnTo>
                <a:lnTo>
                  <a:pt x="56019" y="3423"/>
                </a:lnTo>
                <a:lnTo>
                  <a:pt x="184590" y="3423"/>
                </a:lnTo>
                <a:lnTo>
                  <a:pt x="173885" y="1570"/>
                </a:lnTo>
                <a:lnTo>
                  <a:pt x="142613" y="0"/>
                </a:lnTo>
                <a:close/>
              </a:path>
            </a:pathLst>
          </a:custGeom>
          <a:solidFill>
            <a:srgbClr val="6D6E71"/>
          </a:solidFill>
        </p:spPr>
        <p:txBody>
          <a:bodyPr wrap="square" lIns="0" tIns="0" rIns="0" bIns="0" rtlCol="0"/>
          <a:lstStyle/>
          <a:p>
            <a:endParaRPr dirty="0"/>
          </a:p>
        </p:txBody>
      </p:sp>
      <p:sp>
        <p:nvSpPr>
          <p:cNvPr id="18" name="object 18"/>
          <p:cNvSpPr/>
          <p:nvPr/>
        </p:nvSpPr>
        <p:spPr>
          <a:xfrm>
            <a:off x="11785190" y="5906825"/>
            <a:ext cx="309880" cy="406400"/>
          </a:xfrm>
          <a:custGeom>
            <a:avLst/>
            <a:gdLst/>
            <a:ahLst/>
            <a:cxnLst/>
            <a:rect l="l" t="t" r="r" b="b"/>
            <a:pathLst>
              <a:path w="309879" h="406400">
                <a:moveTo>
                  <a:pt x="255378" y="399924"/>
                </a:moveTo>
                <a:lnTo>
                  <a:pt x="109420" y="399924"/>
                </a:lnTo>
                <a:lnTo>
                  <a:pt x="128773" y="400254"/>
                </a:lnTo>
                <a:lnTo>
                  <a:pt x="150532" y="401237"/>
                </a:lnTo>
                <a:lnTo>
                  <a:pt x="174665" y="402871"/>
                </a:lnTo>
                <a:lnTo>
                  <a:pt x="210674" y="405924"/>
                </a:lnTo>
                <a:lnTo>
                  <a:pt x="218213" y="406312"/>
                </a:lnTo>
                <a:lnTo>
                  <a:pt x="223867" y="406312"/>
                </a:lnTo>
                <a:lnTo>
                  <a:pt x="242544" y="404361"/>
                </a:lnTo>
                <a:lnTo>
                  <a:pt x="255378" y="399924"/>
                </a:lnTo>
                <a:close/>
              </a:path>
              <a:path w="309879" h="406400">
                <a:moveTo>
                  <a:pt x="17905" y="0"/>
                </a:moveTo>
                <a:lnTo>
                  <a:pt x="4397" y="0"/>
                </a:lnTo>
                <a:lnTo>
                  <a:pt x="0" y="2649"/>
                </a:lnTo>
                <a:lnTo>
                  <a:pt x="0" y="11570"/>
                </a:lnTo>
                <a:lnTo>
                  <a:pt x="2827" y="13329"/>
                </a:lnTo>
                <a:lnTo>
                  <a:pt x="8481" y="13329"/>
                </a:lnTo>
                <a:lnTo>
                  <a:pt x="20594" y="14236"/>
                </a:lnTo>
                <a:lnTo>
                  <a:pt x="50901" y="48961"/>
                </a:lnTo>
                <a:lnTo>
                  <a:pt x="53181" y="330199"/>
                </a:lnTo>
                <a:lnTo>
                  <a:pt x="52877" y="348439"/>
                </a:lnTo>
                <a:lnTo>
                  <a:pt x="31936" y="389129"/>
                </a:lnTo>
                <a:lnTo>
                  <a:pt x="16020" y="393694"/>
                </a:lnTo>
                <a:lnTo>
                  <a:pt x="13298" y="395967"/>
                </a:lnTo>
                <a:lnTo>
                  <a:pt x="13298" y="403338"/>
                </a:lnTo>
                <a:lnTo>
                  <a:pt x="16543" y="405432"/>
                </a:lnTo>
                <a:lnTo>
                  <a:pt x="25339" y="405432"/>
                </a:lnTo>
                <a:lnTo>
                  <a:pt x="30365" y="404773"/>
                </a:lnTo>
                <a:lnTo>
                  <a:pt x="37799" y="403338"/>
                </a:lnTo>
                <a:lnTo>
                  <a:pt x="50124" y="401850"/>
                </a:lnTo>
                <a:lnTo>
                  <a:pt x="66189" y="400783"/>
                </a:lnTo>
                <a:lnTo>
                  <a:pt x="85964" y="400140"/>
                </a:lnTo>
                <a:lnTo>
                  <a:pt x="255378" y="399924"/>
                </a:lnTo>
                <a:lnTo>
                  <a:pt x="259494" y="398502"/>
                </a:lnTo>
                <a:lnTo>
                  <a:pt x="274756" y="388726"/>
                </a:lnTo>
                <a:lnTo>
                  <a:pt x="284103" y="379318"/>
                </a:lnTo>
                <a:lnTo>
                  <a:pt x="151304" y="379318"/>
                </a:lnTo>
                <a:lnTo>
                  <a:pt x="134950" y="378930"/>
                </a:lnTo>
                <a:lnTo>
                  <a:pt x="99787" y="362426"/>
                </a:lnTo>
                <a:lnTo>
                  <a:pt x="97570" y="234706"/>
                </a:lnTo>
                <a:lnTo>
                  <a:pt x="97355" y="228159"/>
                </a:lnTo>
                <a:lnTo>
                  <a:pt x="111619" y="211145"/>
                </a:lnTo>
                <a:lnTo>
                  <a:pt x="246835" y="211145"/>
                </a:lnTo>
                <a:lnTo>
                  <a:pt x="246798" y="208328"/>
                </a:lnTo>
                <a:lnTo>
                  <a:pt x="246973" y="196423"/>
                </a:lnTo>
                <a:lnTo>
                  <a:pt x="247400" y="186130"/>
                </a:lnTo>
                <a:lnTo>
                  <a:pt x="106698" y="186130"/>
                </a:lnTo>
                <a:lnTo>
                  <a:pt x="101672" y="185261"/>
                </a:lnTo>
                <a:lnTo>
                  <a:pt x="100101" y="183376"/>
                </a:lnTo>
                <a:lnTo>
                  <a:pt x="98426" y="181512"/>
                </a:lnTo>
                <a:lnTo>
                  <a:pt x="97588" y="176120"/>
                </a:lnTo>
                <a:lnTo>
                  <a:pt x="97588" y="39757"/>
                </a:lnTo>
                <a:lnTo>
                  <a:pt x="99263" y="33046"/>
                </a:lnTo>
                <a:lnTo>
                  <a:pt x="102824" y="30061"/>
                </a:lnTo>
                <a:lnTo>
                  <a:pt x="106279" y="27035"/>
                </a:lnTo>
                <a:lnTo>
                  <a:pt x="114027" y="25559"/>
                </a:lnTo>
                <a:lnTo>
                  <a:pt x="276269" y="25559"/>
                </a:lnTo>
                <a:lnTo>
                  <a:pt x="277059" y="18282"/>
                </a:lnTo>
                <a:lnTo>
                  <a:pt x="277583" y="15633"/>
                </a:lnTo>
                <a:lnTo>
                  <a:pt x="278211" y="12889"/>
                </a:lnTo>
                <a:lnTo>
                  <a:pt x="278399" y="11570"/>
                </a:lnTo>
                <a:lnTo>
                  <a:pt x="278525" y="6062"/>
                </a:lnTo>
                <a:lnTo>
                  <a:pt x="132351" y="6062"/>
                </a:lnTo>
                <a:lnTo>
                  <a:pt x="104257" y="5773"/>
                </a:lnTo>
                <a:lnTo>
                  <a:pt x="78243" y="4909"/>
                </a:lnTo>
                <a:lnTo>
                  <a:pt x="54311" y="3478"/>
                </a:lnTo>
                <a:lnTo>
                  <a:pt x="32459" y="1486"/>
                </a:lnTo>
                <a:lnTo>
                  <a:pt x="24397" y="439"/>
                </a:lnTo>
                <a:lnTo>
                  <a:pt x="17905" y="0"/>
                </a:lnTo>
                <a:close/>
              </a:path>
              <a:path w="309879" h="406400">
                <a:moveTo>
                  <a:pt x="307739" y="322440"/>
                </a:moveTo>
                <a:lnTo>
                  <a:pt x="301980" y="322827"/>
                </a:lnTo>
                <a:lnTo>
                  <a:pt x="299781" y="324586"/>
                </a:lnTo>
                <a:lnTo>
                  <a:pt x="297582" y="327832"/>
                </a:lnTo>
                <a:lnTo>
                  <a:pt x="276302" y="350348"/>
                </a:lnTo>
                <a:lnTo>
                  <a:pt x="244822" y="366439"/>
                </a:lnTo>
                <a:lnTo>
                  <a:pt x="203153" y="376097"/>
                </a:lnTo>
                <a:lnTo>
                  <a:pt x="151304" y="379318"/>
                </a:lnTo>
                <a:lnTo>
                  <a:pt x="284103" y="379318"/>
                </a:lnTo>
                <a:lnTo>
                  <a:pt x="308275" y="340054"/>
                </a:lnTo>
                <a:lnTo>
                  <a:pt x="309624" y="330199"/>
                </a:lnTo>
                <a:lnTo>
                  <a:pt x="309624" y="324974"/>
                </a:lnTo>
                <a:lnTo>
                  <a:pt x="307739" y="322440"/>
                </a:lnTo>
                <a:close/>
              </a:path>
              <a:path w="309879" h="406400">
                <a:moveTo>
                  <a:pt x="246835" y="211145"/>
                </a:moveTo>
                <a:lnTo>
                  <a:pt x="185020" y="211145"/>
                </a:lnTo>
                <a:lnTo>
                  <a:pt x="196646" y="211577"/>
                </a:lnTo>
                <a:lnTo>
                  <a:pt x="206407" y="212875"/>
                </a:lnTo>
                <a:lnTo>
                  <a:pt x="234338" y="244516"/>
                </a:lnTo>
                <a:lnTo>
                  <a:pt x="236956" y="256965"/>
                </a:lnTo>
                <a:lnTo>
                  <a:pt x="239364" y="258997"/>
                </a:lnTo>
                <a:lnTo>
                  <a:pt x="247217" y="258997"/>
                </a:lnTo>
                <a:lnTo>
                  <a:pt x="249102" y="256620"/>
                </a:lnTo>
                <a:lnTo>
                  <a:pt x="248997" y="247259"/>
                </a:lnTo>
                <a:lnTo>
                  <a:pt x="248578" y="243406"/>
                </a:lnTo>
                <a:lnTo>
                  <a:pt x="247814" y="234706"/>
                </a:lnTo>
                <a:lnTo>
                  <a:pt x="247246" y="225678"/>
                </a:lnTo>
                <a:lnTo>
                  <a:pt x="247019" y="219846"/>
                </a:lnTo>
                <a:lnTo>
                  <a:pt x="246899" y="215993"/>
                </a:lnTo>
                <a:lnTo>
                  <a:pt x="246835" y="211145"/>
                </a:lnTo>
                <a:close/>
              </a:path>
              <a:path w="309879" h="406400">
                <a:moveTo>
                  <a:pt x="240097" y="142686"/>
                </a:moveTo>
                <a:lnTo>
                  <a:pt x="237584" y="145000"/>
                </a:lnTo>
                <a:lnTo>
                  <a:pt x="236642" y="149859"/>
                </a:lnTo>
                <a:lnTo>
                  <a:pt x="234698" y="158562"/>
                </a:lnTo>
                <a:lnTo>
                  <a:pt x="198230" y="184186"/>
                </a:lnTo>
                <a:lnTo>
                  <a:pt x="159681" y="186130"/>
                </a:lnTo>
                <a:lnTo>
                  <a:pt x="247400" y="186130"/>
                </a:lnTo>
                <a:lnTo>
                  <a:pt x="247527" y="183376"/>
                </a:lnTo>
                <a:lnTo>
                  <a:pt x="248349" y="170743"/>
                </a:lnTo>
                <a:lnTo>
                  <a:pt x="249521" y="157063"/>
                </a:lnTo>
                <a:lnTo>
                  <a:pt x="249730" y="154194"/>
                </a:lnTo>
                <a:lnTo>
                  <a:pt x="249835" y="145723"/>
                </a:lnTo>
                <a:lnTo>
                  <a:pt x="247845" y="143074"/>
                </a:lnTo>
                <a:lnTo>
                  <a:pt x="243971" y="142854"/>
                </a:lnTo>
                <a:lnTo>
                  <a:pt x="240097" y="142686"/>
                </a:lnTo>
                <a:close/>
              </a:path>
              <a:path w="309879" h="406400">
                <a:moveTo>
                  <a:pt x="276269" y="25559"/>
                </a:moveTo>
                <a:lnTo>
                  <a:pt x="171408" y="25559"/>
                </a:lnTo>
                <a:lnTo>
                  <a:pt x="192119" y="25827"/>
                </a:lnTo>
                <a:lnTo>
                  <a:pt x="209326" y="26636"/>
                </a:lnTo>
                <a:lnTo>
                  <a:pt x="247165" y="36408"/>
                </a:lnTo>
                <a:lnTo>
                  <a:pt x="259049" y="58814"/>
                </a:lnTo>
                <a:lnTo>
                  <a:pt x="259049" y="78594"/>
                </a:lnTo>
                <a:lnTo>
                  <a:pt x="260829" y="81505"/>
                </a:lnTo>
                <a:lnTo>
                  <a:pt x="267949" y="81170"/>
                </a:lnTo>
                <a:lnTo>
                  <a:pt x="270148" y="79641"/>
                </a:lnTo>
                <a:lnTo>
                  <a:pt x="271091" y="76824"/>
                </a:lnTo>
                <a:lnTo>
                  <a:pt x="272138" y="74018"/>
                </a:lnTo>
                <a:lnTo>
                  <a:pt x="273080" y="67076"/>
                </a:lnTo>
                <a:lnTo>
                  <a:pt x="274023" y="55851"/>
                </a:lnTo>
                <a:lnTo>
                  <a:pt x="276175" y="26636"/>
                </a:lnTo>
                <a:lnTo>
                  <a:pt x="276269" y="25559"/>
                </a:lnTo>
                <a:close/>
              </a:path>
              <a:path w="309879" h="406400">
                <a:moveTo>
                  <a:pt x="275279" y="554"/>
                </a:moveTo>
                <a:lnTo>
                  <a:pt x="266379" y="554"/>
                </a:lnTo>
                <a:lnTo>
                  <a:pt x="262505" y="994"/>
                </a:lnTo>
                <a:lnTo>
                  <a:pt x="257269" y="1769"/>
                </a:lnTo>
                <a:lnTo>
                  <a:pt x="254756" y="2094"/>
                </a:lnTo>
                <a:lnTo>
                  <a:pt x="247741" y="2481"/>
                </a:lnTo>
                <a:lnTo>
                  <a:pt x="236327" y="2858"/>
                </a:lnTo>
                <a:lnTo>
                  <a:pt x="195177" y="4963"/>
                </a:lnTo>
                <a:lnTo>
                  <a:pt x="180958" y="5457"/>
                </a:lnTo>
                <a:lnTo>
                  <a:pt x="165767" y="5799"/>
                </a:lnTo>
                <a:lnTo>
                  <a:pt x="132351" y="6062"/>
                </a:lnTo>
                <a:lnTo>
                  <a:pt x="278525" y="6062"/>
                </a:lnTo>
                <a:lnTo>
                  <a:pt x="278525" y="3371"/>
                </a:lnTo>
                <a:lnTo>
                  <a:pt x="275279" y="554"/>
                </a:lnTo>
                <a:close/>
              </a:path>
            </a:pathLst>
          </a:custGeom>
          <a:solidFill>
            <a:srgbClr val="6D6E71"/>
          </a:solidFill>
        </p:spPr>
        <p:txBody>
          <a:bodyPr wrap="square" lIns="0" tIns="0" rIns="0" bIns="0" rtlCol="0"/>
          <a:lstStyle/>
          <a:p>
            <a:endParaRPr dirty="0"/>
          </a:p>
        </p:txBody>
      </p:sp>
      <p:sp>
        <p:nvSpPr>
          <p:cNvPr id="19" name="object 19"/>
          <p:cNvSpPr/>
          <p:nvPr/>
        </p:nvSpPr>
        <p:spPr>
          <a:xfrm>
            <a:off x="12134708" y="5903642"/>
            <a:ext cx="379095" cy="412115"/>
          </a:xfrm>
          <a:custGeom>
            <a:avLst/>
            <a:gdLst/>
            <a:ahLst/>
            <a:cxnLst/>
            <a:rect l="l" t="t" r="r" b="b"/>
            <a:pathLst>
              <a:path w="379095" h="412114">
                <a:moveTo>
                  <a:pt x="207847" y="0"/>
                </a:moveTo>
                <a:lnTo>
                  <a:pt x="165091" y="3745"/>
                </a:lnTo>
                <a:lnTo>
                  <a:pt x="126056" y="14981"/>
                </a:lnTo>
                <a:lnTo>
                  <a:pt x="90771" y="33704"/>
                </a:lnTo>
                <a:lnTo>
                  <a:pt x="59265" y="59914"/>
                </a:lnTo>
                <a:lnTo>
                  <a:pt x="33395" y="91807"/>
                </a:lnTo>
                <a:lnTo>
                  <a:pt x="14868" y="127514"/>
                </a:lnTo>
                <a:lnTo>
                  <a:pt x="3723" y="167030"/>
                </a:lnTo>
                <a:lnTo>
                  <a:pt x="0" y="210349"/>
                </a:lnTo>
                <a:lnTo>
                  <a:pt x="3591" y="253433"/>
                </a:lnTo>
                <a:lnTo>
                  <a:pt x="14358" y="292132"/>
                </a:lnTo>
                <a:lnTo>
                  <a:pt x="32291" y="326441"/>
                </a:lnTo>
                <a:lnTo>
                  <a:pt x="57380" y="356355"/>
                </a:lnTo>
                <a:lnTo>
                  <a:pt x="88166" y="380609"/>
                </a:lnTo>
                <a:lnTo>
                  <a:pt x="123517" y="397939"/>
                </a:lnTo>
                <a:lnTo>
                  <a:pt x="163442" y="408341"/>
                </a:lnTo>
                <a:lnTo>
                  <a:pt x="207951" y="411809"/>
                </a:lnTo>
                <a:lnTo>
                  <a:pt x="247454" y="409134"/>
                </a:lnTo>
                <a:lnTo>
                  <a:pt x="285240" y="401116"/>
                </a:lnTo>
                <a:lnTo>
                  <a:pt x="307239" y="392972"/>
                </a:lnTo>
                <a:lnTo>
                  <a:pt x="218317" y="392972"/>
                </a:lnTo>
                <a:lnTo>
                  <a:pt x="182643" y="389362"/>
                </a:lnTo>
                <a:lnTo>
                  <a:pt x="121503" y="360544"/>
                </a:lnTo>
                <a:lnTo>
                  <a:pt x="75221" y="304512"/>
                </a:lnTo>
                <a:lnTo>
                  <a:pt x="51534" y="230331"/>
                </a:lnTo>
                <a:lnTo>
                  <a:pt x="48584" y="187010"/>
                </a:lnTo>
                <a:lnTo>
                  <a:pt x="51240" y="149677"/>
                </a:lnTo>
                <a:lnTo>
                  <a:pt x="72571" y="87484"/>
                </a:lnTo>
                <a:lnTo>
                  <a:pt x="114613" y="42719"/>
                </a:lnTo>
                <a:lnTo>
                  <a:pt x="172969" y="19918"/>
                </a:lnTo>
                <a:lnTo>
                  <a:pt x="208056" y="17067"/>
                </a:lnTo>
                <a:lnTo>
                  <a:pt x="297724" y="17067"/>
                </a:lnTo>
                <a:lnTo>
                  <a:pt x="294266" y="15487"/>
                </a:lnTo>
                <a:lnTo>
                  <a:pt x="266706" y="6884"/>
                </a:lnTo>
                <a:lnTo>
                  <a:pt x="237909" y="1721"/>
                </a:lnTo>
                <a:lnTo>
                  <a:pt x="207847" y="0"/>
                </a:lnTo>
                <a:close/>
              </a:path>
              <a:path w="379095" h="412114">
                <a:moveTo>
                  <a:pt x="377056" y="297153"/>
                </a:moveTo>
                <a:lnTo>
                  <a:pt x="371297" y="297593"/>
                </a:lnTo>
                <a:lnTo>
                  <a:pt x="367423" y="302818"/>
                </a:lnTo>
                <a:lnTo>
                  <a:pt x="362397" y="313121"/>
                </a:lnTo>
                <a:lnTo>
                  <a:pt x="352680" y="329108"/>
                </a:lnTo>
                <a:lnTo>
                  <a:pt x="323509" y="357357"/>
                </a:lnTo>
                <a:lnTo>
                  <a:pt x="282870" y="379821"/>
                </a:lnTo>
                <a:lnTo>
                  <a:pt x="239992" y="391507"/>
                </a:lnTo>
                <a:lnTo>
                  <a:pt x="218317" y="392972"/>
                </a:lnTo>
                <a:lnTo>
                  <a:pt x="307239" y="392972"/>
                </a:lnTo>
                <a:lnTo>
                  <a:pt x="355695" y="369077"/>
                </a:lnTo>
                <a:lnTo>
                  <a:pt x="369412" y="353434"/>
                </a:lnTo>
                <a:lnTo>
                  <a:pt x="370564" y="348156"/>
                </a:lnTo>
                <a:lnTo>
                  <a:pt x="377161" y="312566"/>
                </a:lnTo>
                <a:lnTo>
                  <a:pt x="378313" y="306116"/>
                </a:lnTo>
                <a:lnTo>
                  <a:pt x="378627" y="302933"/>
                </a:lnTo>
                <a:lnTo>
                  <a:pt x="378627" y="299027"/>
                </a:lnTo>
                <a:lnTo>
                  <a:pt x="377056" y="297153"/>
                </a:lnTo>
                <a:close/>
              </a:path>
              <a:path w="379095" h="412114">
                <a:moveTo>
                  <a:pt x="297724" y="17067"/>
                </a:moveTo>
                <a:lnTo>
                  <a:pt x="208056" y="17067"/>
                </a:lnTo>
                <a:lnTo>
                  <a:pt x="252191" y="23012"/>
                </a:lnTo>
                <a:lnTo>
                  <a:pt x="291457" y="40842"/>
                </a:lnTo>
                <a:lnTo>
                  <a:pt x="325853" y="70549"/>
                </a:lnTo>
                <a:lnTo>
                  <a:pt x="355381" y="112122"/>
                </a:lnTo>
                <a:lnTo>
                  <a:pt x="360093" y="120373"/>
                </a:lnTo>
                <a:lnTo>
                  <a:pt x="363549" y="124456"/>
                </a:lnTo>
                <a:lnTo>
                  <a:pt x="365852" y="124226"/>
                </a:lnTo>
                <a:lnTo>
                  <a:pt x="367842" y="124121"/>
                </a:lnTo>
                <a:lnTo>
                  <a:pt x="369308" y="123127"/>
                </a:lnTo>
                <a:lnTo>
                  <a:pt x="370250" y="121368"/>
                </a:lnTo>
                <a:lnTo>
                  <a:pt x="371088" y="118499"/>
                </a:lnTo>
                <a:lnTo>
                  <a:pt x="370250" y="111179"/>
                </a:lnTo>
                <a:lnTo>
                  <a:pt x="360845" y="40842"/>
                </a:lnTo>
                <a:lnTo>
                  <a:pt x="360410" y="37433"/>
                </a:lnTo>
                <a:lnTo>
                  <a:pt x="341769" y="37433"/>
                </a:lnTo>
                <a:lnTo>
                  <a:pt x="336848" y="35674"/>
                </a:lnTo>
                <a:lnTo>
                  <a:pt x="332136" y="33695"/>
                </a:lnTo>
                <a:lnTo>
                  <a:pt x="320618" y="27527"/>
                </a:lnTo>
                <a:lnTo>
                  <a:pt x="297724" y="17067"/>
                </a:lnTo>
                <a:close/>
              </a:path>
              <a:path w="379095" h="412114">
                <a:moveTo>
                  <a:pt x="357894" y="30501"/>
                </a:moveTo>
                <a:lnTo>
                  <a:pt x="353287" y="30501"/>
                </a:lnTo>
                <a:lnTo>
                  <a:pt x="350460" y="32040"/>
                </a:lnTo>
                <a:lnTo>
                  <a:pt x="346062" y="35129"/>
                </a:lnTo>
                <a:lnTo>
                  <a:pt x="344178" y="36669"/>
                </a:lnTo>
                <a:lnTo>
                  <a:pt x="342712" y="37433"/>
                </a:lnTo>
                <a:lnTo>
                  <a:pt x="360410" y="37433"/>
                </a:lnTo>
                <a:lnTo>
                  <a:pt x="359989" y="34135"/>
                </a:lnTo>
                <a:lnTo>
                  <a:pt x="357894" y="30501"/>
                </a:lnTo>
                <a:close/>
              </a:path>
            </a:pathLst>
          </a:custGeom>
          <a:solidFill>
            <a:srgbClr val="6D6E71"/>
          </a:solidFill>
        </p:spPr>
        <p:txBody>
          <a:bodyPr wrap="square" lIns="0" tIns="0" rIns="0" bIns="0" rtlCol="0"/>
          <a:lstStyle/>
          <a:p>
            <a:endParaRPr dirty="0"/>
          </a:p>
        </p:txBody>
      </p:sp>
      <p:sp>
        <p:nvSpPr>
          <p:cNvPr id="20" name="object 20"/>
          <p:cNvSpPr/>
          <p:nvPr/>
        </p:nvSpPr>
        <p:spPr>
          <a:xfrm>
            <a:off x="12556057" y="5905725"/>
            <a:ext cx="408940" cy="407034"/>
          </a:xfrm>
          <a:custGeom>
            <a:avLst/>
            <a:gdLst/>
            <a:ahLst/>
            <a:cxnLst/>
            <a:rect l="l" t="t" r="r" b="b"/>
            <a:pathLst>
              <a:path w="408940" h="407035">
                <a:moveTo>
                  <a:pt x="356847" y="207836"/>
                </a:moveTo>
                <a:lnTo>
                  <a:pt x="302189" y="207836"/>
                </a:lnTo>
                <a:lnTo>
                  <a:pt x="308053" y="208611"/>
                </a:lnTo>
                <a:lnTo>
                  <a:pt x="309833" y="210150"/>
                </a:lnTo>
                <a:lnTo>
                  <a:pt x="311508" y="211752"/>
                </a:lnTo>
                <a:lnTo>
                  <a:pt x="312346" y="217092"/>
                </a:lnTo>
                <a:lnTo>
                  <a:pt x="312285" y="336262"/>
                </a:lnTo>
                <a:lnTo>
                  <a:pt x="304467" y="378980"/>
                </a:lnTo>
                <a:lnTo>
                  <a:pt x="275279" y="394961"/>
                </a:lnTo>
                <a:lnTo>
                  <a:pt x="271928" y="397171"/>
                </a:lnTo>
                <a:lnTo>
                  <a:pt x="271510" y="404553"/>
                </a:lnTo>
                <a:lnTo>
                  <a:pt x="273813" y="406416"/>
                </a:lnTo>
                <a:lnTo>
                  <a:pt x="278734" y="406249"/>
                </a:lnTo>
                <a:lnTo>
                  <a:pt x="279991" y="406249"/>
                </a:lnTo>
                <a:lnTo>
                  <a:pt x="286797" y="405757"/>
                </a:lnTo>
                <a:lnTo>
                  <a:pt x="298839" y="404762"/>
                </a:lnTo>
                <a:lnTo>
                  <a:pt x="304493" y="404218"/>
                </a:lnTo>
                <a:lnTo>
                  <a:pt x="309205" y="403882"/>
                </a:lnTo>
                <a:lnTo>
                  <a:pt x="312660" y="403882"/>
                </a:lnTo>
                <a:lnTo>
                  <a:pt x="334440" y="403348"/>
                </a:lnTo>
                <a:lnTo>
                  <a:pt x="408532" y="403348"/>
                </a:lnTo>
                <a:lnTo>
                  <a:pt x="408050" y="396396"/>
                </a:lnTo>
                <a:lnTo>
                  <a:pt x="404909" y="394522"/>
                </a:lnTo>
                <a:lnTo>
                  <a:pt x="398940" y="393757"/>
                </a:lnTo>
                <a:lnTo>
                  <a:pt x="387596" y="391860"/>
                </a:lnTo>
                <a:lnTo>
                  <a:pt x="358994" y="362528"/>
                </a:lnTo>
                <a:lnTo>
                  <a:pt x="356847" y="336262"/>
                </a:lnTo>
                <a:lnTo>
                  <a:pt x="356847" y="207836"/>
                </a:lnTo>
                <a:close/>
              </a:path>
              <a:path w="408940" h="407035">
                <a:moveTo>
                  <a:pt x="408532" y="403348"/>
                </a:moveTo>
                <a:lnTo>
                  <a:pt x="334440" y="403348"/>
                </a:lnTo>
                <a:lnTo>
                  <a:pt x="366017" y="403683"/>
                </a:lnTo>
                <a:lnTo>
                  <a:pt x="374190" y="403900"/>
                </a:lnTo>
                <a:lnTo>
                  <a:pt x="380497" y="404260"/>
                </a:lnTo>
                <a:lnTo>
                  <a:pt x="384909" y="404762"/>
                </a:lnTo>
                <a:lnTo>
                  <a:pt x="391192" y="405757"/>
                </a:lnTo>
                <a:lnTo>
                  <a:pt x="396218" y="406249"/>
                </a:lnTo>
                <a:lnTo>
                  <a:pt x="405956" y="406249"/>
                </a:lnTo>
                <a:lnTo>
                  <a:pt x="408573" y="403945"/>
                </a:lnTo>
                <a:lnTo>
                  <a:pt x="408532" y="403348"/>
                </a:lnTo>
                <a:close/>
              </a:path>
              <a:path w="408940" h="407035">
                <a:moveTo>
                  <a:pt x="2513" y="0"/>
                </a:moveTo>
                <a:lnTo>
                  <a:pt x="0" y="1926"/>
                </a:lnTo>
                <a:lnTo>
                  <a:pt x="0" y="9256"/>
                </a:lnTo>
                <a:lnTo>
                  <a:pt x="2722" y="11339"/>
                </a:lnTo>
                <a:lnTo>
                  <a:pt x="8376" y="12104"/>
                </a:lnTo>
                <a:lnTo>
                  <a:pt x="19763" y="14484"/>
                </a:lnTo>
                <a:lnTo>
                  <a:pt x="49867" y="42089"/>
                </a:lnTo>
                <a:lnTo>
                  <a:pt x="52249" y="63935"/>
                </a:lnTo>
                <a:lnTo>
                  <a:pt x="52249" y="313676"/>
                </a:lnTo>
                <a:lnTo>
                  <a:pt x="49643" y="361066"/>
                </a:lnTo>
                <a:lnTo>
                  <a:pt x="15706" y="393422"/>
                </a:lnTo>
                <a:lnTo>
                  <a:pt x="10680" y="394574"/>
                </a:lnTo>
                <a:lnTo>
                  <a:pt x="8062" y="396836"/>
                </a:lnTo>
                <a:lnTo>
                  <a:pt x="8131" y="403882"/>
                </a:lnTo>
                <a:lnTo>
                  <a:pt x="10470" y="405652"/>
                </a:lnTo>
                <a:lnTo>
                  <a:pt x="17486" y="405652"/>
                </a:lnTo>
                <a:lnTo>
                  <a:pt x="23664" y="405212"/>
                </a:lnTo>
                <a:lnTo>
                  <a:pt x="41045" y="403673"/>
                </a:lnTo>
                <a:lnTo>
                  <a:pt x="47118" y="403348"/>
                </a:lnTo>
                <a:lnTo>
                  <a:pt x="51935" y="403348"/>
                </a:lnTo>
                <a:lnTo>
                  <a:pt x="71097" y="402783"/>
                </a:lnTo>
                <a:lnTo>
                  <a:pt x="153143" y="402783"/>
                </a:lnTo>
                <a:lnTo>
                  <a:pt x="152770" y="395527"/>
                </a:lnTo>
                <a:lnTo>
                  <a:pt x="149210" y="393097"/>
                </a:lnTo>
                <a:lnTo>
                  <a:pt x="141880" y="392323"/>
                </a:lnTo>
                <a:lnTo>
                  <a:pt x="129927" y="390263"/>
                </a:lnTo>
                <a:lnTo>
                  <a:pt x="99028" y="360502"/>
                </a:lnTo>
                <a:lnTo>
                  <a:pt x="96646" y="219071"/>
                </a:lnTo>
                <a:lnTo>
                  <a:pt x="98007" y="213448"/>
                </a:lnTo>
                <a:lnTo>
                  <a:pt x="100729" y="211250"/>
                </a:lnTo>
                <a:lnTo>
                  <a:pt x="103347" y="208998"/>
                </a:lnTo>
                <a:lnTo>
                  <a:pt x="110363" y="207836"/>
                </a:lnTo>
                <a:lnTo>
                  <a:pt x="356847" y="207836"/>
                </a:lnTo>
                <a:lnTo>
                  <a:pt x="356847" y="185533"/>
                </a:lnTo>
                <a:lnTo>
                  <a:pt x="109420" y="185533"/>
                </a:lnTo>
                <a:lnTo>
                  <a:pt x="102300" y="184434"/>
                </a:lnTo>
                <a:lnTo>
                  <a:pt x="97798" y="180193"/>
                </a:lnTo>
                <a:lnTo>
                  <a:pt x="96646" y="173586"/>
                </a:lnTo>
                <a:lnTo>
                  <a:pt x="96646" y="58427"/>
                </a:lnTo>
                <a:lnTo>
                  <a:pt x="113255" y="19596"/>
                </a:lnTo>
                <a:lnTo>
                  <a:pt x="134760" y="12229"/>
                </a:lnTo>
                <a:lnTo>
                  <a:pt x="137253" y="10125"/>
                </a:lnTo>
                <a:lnTo>
                  <a:pt x="137378" y="4575"/>
                </a:lnTo>
                <a:lnTo>
                  <a:pt x="78112" y="4575"/>
                </a:lnTo>
                <a:lnTo>
                  <a:pt x="63301" y="4408"/>
                </a:lnTo>
                <a:lnTo>
                  <a:pt x="49553" y="3917"/>
                </a:lnTo>
                <a:lnTo>
                  <a:pt x="36736" y="3104"/>
                </a:lnTo>
                <a:lnTo>
                  <a:pt x="24920" y="1978"/>
                </a:lnTo>
                <a:lnTo>
                  <a:pt x="17067" y="994"/>
                </a:lnTo>
                <a:lnTo>
                  <a:pt x="11203" y="439"/>
                </a:lnTo>
                <a:lnTo>
                  <a:pt x="7539" y="219"/>
                </a:lnTo>
                <a:lnTo>
                  <a:pt x="2513" y="0"/>
                </a:lnTo>
                <a:close/>
              </a:path>
              <a:path w="408940" h="407035">
                <a:moveTo>
                  <a:pt x="153143" y="402783"/>
                </a:moveTo>
                <a:lnTo>
                  <a:pt x="71097" y="402783"/>
                </a:lnTo>
                <a:lnTo>
                  <a:pt x="107848" y="403077"/>
                </a:lnTo>
                <a:lnTo>
                  <a:pt x="117758" y="403328"/>
                </a:lnTo>
                <a:lnTo>
                  <a:pt x="125253" y="403743"/>
                </a:lnTo>
                <a:lnTo>
                  <a:pt x="130362" y="404322"/>
                </a:lnTo>
                <a:lnTo>
                  <a:pt x="137378" y="405212"/>
                </a:lnTo>
                <a:lnTo>
                  <a:pt x="141985" y="405652"/>
                </a:lnTo>
                <a:lnTo>
                  <a:pt x="150361" y="405652"/>
                </a:lnTo>
                <a:lnTo>
                  <a:pt x="153088" y="403743"/>
                </a:lnTo>
                <a:lnTo>
                  <a:pt x="153143" y="402783"/>
                </a:lnTo>
                <a:close/>
              </a:path>
              <a:path w="408940" h="407035">
                <a:moveTo>
                  <a:pt x="279258" y="1978"/>
                </a:moveTo>
                <a:lnTo>
                  <a:pt x="270567" y="1978"/>
                </a:lnTo>
                <a:lnTo>
                  <a:pt x="268159" y="3518"/>
                </a:lnTo>
                <a:lnTo>
                  <a:pt x="267740" y="10125"/>
                </a:lnTo>
                <a:lnTo>
                  <a:pt x="270567" y="12449"/>
                </a:lnTo>
                <a:lnTo>
                  <a:pt x="276431" y="13549"/>
                </a:lnTo>
                <a:lnTo>
                  <a:pt x="285914" y="16419"/>
                </a:lnTo>
                <a:lnTo>
                  <a:pt x="310487" y="47655"/>
                </a:lnTo>
                <a:lnTo>
                  <a:pt x="312346" y="73296"/>
                </a:lnTo>
                <a:lnTo>
                  <a:pt x="312346" y="178088"/>
                </a:lnTo>
                <a:lnTo>
                  <a:pt x="311194" y="181627"/>
                </a:lnTo>
                <a:lnTo>
                  <a:pt x="308995" y="183167"/>
                </a:lnTo>
                <a:lnTo>
                  <a:pt x="306587" y="184706"/>
                </a:lnTo>
                <a:lnTo>
                  <a:pt x="301142" y="185533"/>
                </a:lnTo>
                <a:lnTo>
                  <a:pt x="356847" y="185533"/>
                </a:lnTo>
                <a:lnTo>
                  <a:pt x="356847" y="55401"/>
                </a:lnTo>
                <a:lnTo>
                  <a:pt x="357218" y="48422"/>
                </a:lnTo>
                <a:lnTo>
                  <a:pt x="377998" y="16795"/>
                </a:lnTo>
                <a:lnTo>
                  <a:pt x="394647" y="13161"/>
                </a:lnTo>
                <a:lnTo>
                  <a:pt x="396846" y="11130"/>
                </a:lnTo>
                <a:lnTo>
                  <a:pt x="396846" y="5402"/>
                </a:lnTo>
                <a:lnTo>
                  <a:pt x="335591" y="5402"/>
                </a:lnTo>
                <a:lnTo>
                  <a:pt x="325003" y="5277"/>
                </a:lnTo>
                <a:lnTo>
                  <a:pt x="314728" y="4902"/>
                </a:lnTo>
                <a:lnTo>
                  <a:pt x="304728" y="4280"/>
                </a:lnTo>
                <a:lnTo>
                  <a:pt x="294964" y="3413"/>
                </a:lnTo>
                <a:lnTo>
                  <a:pt x="285855" y="2418"/>
                </a:lnTo>
                <a:lnTo>
                  <a:pt x="279258" y="1978"/>
                </a:lnTo>
                <a:close/>
              </a:path>
              <a:path w="408940" h="407035">
                <a:moveTo>
                  <a:pt x="394647" y="2586"/>
                </a:moveTo>
                <a:lnTo>
                  <a:pt x="388051" y="2586"/>
                </a:lnTo>
                <a:lnTo>
                  <a:pt x="384386" y="2973"/>
                </a:lnTo>
                <a:lnTo>
                  <a:pt x="379255" y="3685"/>
                </a:lnTo>
                <a:lnTo>
                  <a:pt x="371770" y="4444"/>
                </a:lnTo>
                <a:lnTo>
                  <a:pt x="362017" y="4980"/>
                </a:lnTo>
                <a:lnTo>
                  <a:pt x="349968" y="5298"/>
                </a:lnTo>
                <a:lnTo>
                  <a:pt x="335591" y="5402"/>
                </a:lnTo>
                <a:lnTo>
                  <a:pt x="396846" y="5402"/>
                </a:lnTo>
                <a:lnTo>
                  <a:pt x="396846" y="4408"/>
                </a:lnTo>
                <a:lnTo>
                  <a:pt x="394647" y="2586"/>
                </a:lnTo>
                <a:close/>
              </a:path>
              <a:path w="408940" h="407035">
                <a:moveTo>
                  <a:pt x="134446" y="1109"/>
                </a:moveTo>
                <a:lnTo>
                  <a:pt x="125964" y="1109"/>
                </a:lnTo>
                <a:lnTo>
                  <a:pt x="121881" y="1497"/>
                </a:lnTo>
                <a:lnTo>
                  <a:pt x="116645" y="2261"/>
                </a:lnTo>
                <a:lnTo>
                  <a:pt x="107517" y="3250"/>
                </a:lnTo>
                <a:lnTo>
                  <a:pt x="98046" y="3976"/>
                </a:lnTo>
                <a:lnTo>
                  <a:pt x="88241" y="4423"/>
                </a:lnTo>
                <a:lnTo>
                  <a:pt x="78112" y="4575"/>
                </a:lnTo>
                <a:lnTo>
                  <a:pt x="137378" y="4575"/>
                </a:lnTo>
                <a:lnTo>
                  <a:pt x="137378" y="3088"/>
                </a:lnTo>
                <a:lnTo>
                  <a:pt x="134446" y="1109"/>
                </a:lnTo>
                <a:close/>
              </a:path>
            </a:pathLst>
          </a:custGeom>
          <a:solidFill>
            <a:srgbClr val="6D6E71"/>
          </a:solidFill>
        </p:spPr>
        <p:txBody>
          <a:bodyPr wrap="square" lIns="0" tIns="0" rIns="0" bIns="0" rtlCol="0"/>
          <a:lstStyle/>
          <a:p>
            <a:endParaRPr dirty="0"/>
          </a:p>
        </p:txBody>
      </p:sp>
      <p:sp>
        <p:nvSpPr>
          <p:cNvPr id="21" name="object 21"/>
          <p:cNvSpPr/>
          <p:nvPr/>
        </p:nvSpPr>
        <p:spPr>
          <a:xfrm>
            <a:off x="12988086" y="5911453"/>
            <a:ext cx="362585" cy="400685"/>
          </a:xfrm>
          <a:custGeom>
            <a:avLst/>
            <a:gdLst/>
            <a:ahLst/>
            <a:cxnLst/>
            <a:rect l="l" t="t" r="r" b="b"/>
            <a:pathLst>
              <a:path w="362584" h="400685">
                <a:moveTo>
                  <a:pt x="214129" y="30177"/>
                </a:moveTo>
                <a:lnTo>
                  <a:pt x="147848" y="30177"/>
                </a:lnTo>
                <a:lnTo>
                  <a:pt x="152456" y="31161"/>
                </a:lnTo>
                <a:lnTo>
                  <a:pt x="155163" y="33715"/>
                </a:lnTo>
                <a:lnTo>
                  <a:pt x="156644" y="35077"/>
                </a:lnTo>
                <a:lnTo>
                  <a:pt x="157586" y="39538"/>
                </a:lnTo>
                <a:lnTo>
                  <a:pt x="157686" y="48899"/>
                </a:lnTo>
                <a:lnTo>
                  <a:pt x="157866" y="53248"/>
                </a:lnTo>
                <a:lnTo>
                  <a:pt x="157900" y="342314"/>
                </a:lnTo>
                <a:lnTo>
                  <a:pt x="145218" y="380554"/>
                </a:lnTo>
                <a:lnTo>
                  <a:pt x="113399" y="389349"/>
                </a:lnTo>
                <a:lnTo>
                  <a:pt x="110258" y="391286"/>
                </a:lnTo>
                <a:lnTo>
                  <a:pt x="110258" y="398375"/>
                </a:lnTo>
                <a:lnTo>
                  <a:pt x="113190" y="400521"/>
                </a:lnTo>
                <a:lnTo>
                  <a:pt x="120938" y="400521"/>
                </a:lnTo>
                <a:lnTo>
                  <a:pt x="127430" y="399914"/>
                </a:lnTo>
                <a:lnTo>
                  <a:pt x="138529" y="398710"/>
                </a:lnTo>
                <a:lnTo>
                  <a:pt x="144184" y="398165"/>
                </a:lnTo>
                <a:lnTo>
                  <a:pt x="150990" y="397893"/>
                </a:lnTo>
                <a:lnTo>
                  <a:pt x="159157" y="397893"/>
                </a:lnTo>
                <a:lnTo>
                  <a:pt x="181879" y="397610"/>
                </a:lnTo>
                <a:lnTo>
                  <a:pt x="251720" y="397610"/>
                </a:lnTo>
                <a:lnTo>
                  <a:pt x="251720" y="391045"/>
                </a:lnTo>
                <a:lnTo>
                  <a:pt x="248369" y="388857"/>
                </a:lnTo>
                <a:lnTo>
                  <a:pt x="241458" y="387695"/>
                </a:lnTo>
                <a:lnTo>
                  <a:pt x="225418" y="382758"/>
                </a:lnTo>
                <a:lnTo>
                  <a:pt x="203449" y="347329"/>
                </a:lnTo>
                <a:lnTo>
                  <a:pt x="203239" y="41747"/>
                </a:lnTo>
                <a:lnTo>
                  <a:pt x="204286" y="36019"/>
                </a:lnTo>
                <a:lnTo>
                  <a:pt x="206590" y="33705"/>
                </a:lnTo>
                <a:lnTo>
                  <a:pt x="208684" y="31391"/>
                </a:lnTo>
                <a:lnTo>
                  <a:pt x="214129" y="30177"/>
                </a:lnTo>
                <a:close/>
              </a:path>
              <a:path w="362584" h="400685">
                <a:moveTo>
                  <a:pt x="251720" y="397610"/>
                </a:moveTo>
                <a:lnTo>
                  <a:pt x="181879" y="397610"/>
                </a:lnTo>
                <a:lnTo>
                  <a:pt x="212452" y="397944"/>
                </a:lnTo>
                <a:lnTo>
                  <a:pt x="219980" y="398097"/>
                </a:lnTo>
                <a:lnTo>
                  <a:pt x="225603" y="398353"/>
                </a:lnTo>
                <a:lnTo>
                  <a:pt x="229312" y="398710"/>
                </a:lnTo>
                <a:lnTo>
                  <a:pt x="236432" y="399914"/>
                </a:lnTo>
                <a:lnTo>
                  <a:pt x="241249" y="400521"/>
                </a:lnTo>
                <a:lnTo>
                  <a:pt x="248997" y="400521"/>
                </a:lnTo>
                <a:lnTo>
                  <a:pt x="251720" y="398375"/>
                </a:lnTo>
                <a:lnTo>
                  <a:pt x="251720" y="397610"/>
                </a:lnTo>
                <a:close/>
              </a:path>
              <a:path w="362584" h="400685">
                <a:moveTo>
                  <a:pt x="347109" y="0"/>
                </a:moveTo>
                <a:lnTo>
                  <a:pt x="17276" y="0"/>
                </a:lnTo>
                <a:lnTo>
                  <a:pt x="12879" y="1434"/>
                </a:lnTo>
                <a:lnTo>
                  <a:pt x="8795" y="7046"/>
                </a:lnTo>
                <a:lnTo>
                  <a:pt x="7880" y="12659"/>
                </a:lnTo>
                <a:lnTo>
                  <a:pt x="7853" y="21758"/>
                </a:lnTo>
                <a:lnTo>
                  <a:pt x="7576" y="28991"/>
                </a:lnTo>
                <a:lnTo>
                  <a:pt x="6740" y="37145"/>
                </a:lnTo>
                <a:lnTo>
                  <a:pt x="5281" y="46480"/>
                </a:lnTo>
                <a:lnTo>
                  <a:pt x="3350" y="56176"/>
                </a:lnTo>
                <a:lnTo>
                  <a:pt x="1151" y="66971"/>
                </a:lnTo>
                <a:lnTo>
                  <a:pt x="0" y="74395"/>
                </a:lnTo>
                <a:lnTo>
                  <a:pt x="0" y="83432"/>
                </a:lnTo>
                <a:lnTo>
                  <a:pt x="1675" y="86070"/>
                </a:lnTo>
                <a:lnTo>
                  <a:pt x="5235" y="86238"/>
                </a:lnTo>
                <a:lnTo>
                  <a:pt x="8690" y="86458"/>
                </a:lnTo>
                <a:lnTo>
                  <a:pt x="11308" y="82772"/>
                </a:lnTo>
                <a:lnTo>
                  <a:pt x="13088" y="75222"/>
                </a:lnTo>
                <a:lnTo>
                  <a:pt x="16252" y="63327"/>
                </a:lnTo>
                <a:lnTo>
                  <a:pt x="43310" y="32559"/>
                </a:lnTo>
                <a:lnTo>
                  <a:pt x="63453" y="30177"/>
                </a:lnTo>
                <a:lnTo>
                  <a:pt x="359046" y="30177"/>
                </a:lnTo>
                <a:lnTo>
                  <a:pt x="359046" y="12659"/>
                </a:lnTo>
                <a:lnTo>
                  <a:pt x="357999" y="5842"/>
                </a:lnTo>
                <a:lnTo>
                  <a:pt x="353601" y="1204"/>
                </a:lnTo>
                <a:lnTo>
                  <a:pt x="347109" y="0"/>
                </a:lnTo>
                <a:close/>
              </a:path>
              <a:path w="362584" h="400685">
                <a:moveTo>
                  <a:pt x="359046" y="30177"/>
                </a:moveTo>
                <a:lnTo>
                  <a:pt x="304283" y="30177"/>
                </a:lnTo>
                <a:lnTo>
                  <a:pt x="315471" y="30571"/>
                </a:lnTo>
                <a:lnTo>
                  <a:pt x="324675" y="31751"/>
                </a:lnTo>
                <a:lnTo>
                  <a:pt x="349204" y="63327"/>
                </a:lnTo>
                <a:lnTo>
                  <a:pt x="350355" y="69495"/>
                </a:lnTo>
                <a:lnTo>
                  <a:pt x="352764" y="72531"/>
                </a:lnTo>
                <a:lnTo>
                  <a:pt x="356219" y="72364"/>
                </a:lnTo>
                <a:lnTo>
                  <a:pt x="360407" y="71924"/>
                </a:lnTo>
                <a:lnTo>
                  <a:pt x="362502" y="68846"/>
                </a:lnTo>
                <a:lnTo>
                  <a:pt x="362292" y="63066"/>
                </a:lnTo>
                <a:lnTo>
                  <a:pt x="362083" y="60186"/>
                </a:lnTo>
                <a:lnTo>
                  <a:pt x="361132" y="53248"/>
                </a:lnTo>
                <a:lnTo>
                  <a:pt x="360512" y="48899"/>
                </a:lnTo>
                <a:lnTo>
                  <a:pt x="359570" y="43726"/>
                </a:lnTo>
                <a:lnTo>
                  <a:pt x="359158" y="37145"/>
                </a:lnTo>
                <a:lnTo>
                  <a:pt x="359046" y="30177"/>
                </a:lnTo>
                <a:close/>
              </a:path>
            </a:pathLst>
          </a:custGeom>
          <a:solidFill>
            <a:srgbClr val="6D6E71"/>
          </a:solidFill>
        </p:spPr>
        <p:txBody>
          <a:bodyPr wrap="square" lIns="0" tIns="0" rIns="0" bIns="0" rtlCol="0"/>
          <a:lstStyle/>
          <a:p>
            <a:endParaRPr dirty="0"/>
          </a:p>
        </p:txBody>
      </p:sp>
      <p:sp>
        <p:nvSpPr>
          <p:cNvPr id="22" name="object 22"/>
          <p:cNvSpPr/>
          <p:nvPr/>
        </p:nvSpPr>
        <p:spPr>
          <a:xfrm>
            <a:off x="10424467" y="4637461"/>
            <a:ext cx="253365" cy="949960"/>
          </a:xfrm>
          <a:custGeom>
            <a:avLst/>
            <a:gdLst/>
            <a:ahLst/>
            <a:cxnLst/>
            <a:rect l="l" t="t" r="r" b="b"/>
            <a:pathLst>
              <a:path w="253365" h="949960">
                <a:moveTo>
                  <a:pt x="252798" y="0"/>
                </a:moveTo>
                <a:lnTo>
                  <a:pt x="215926" y="47247"/>
                </a:lnTo>
                <a:lnTo>
                  <a:pt x="180688" y="89777"/>
                </a:lnTo>
                <a:lnTo>
                  <a:pt x="146255" y="128188"/>
                </a:lnTo>
                <a:lnTo>
                  <a:pt x="111797" y="163081"/>
                </a:lnTo>
                <a:lnTo>
                  <a:pt x="76488" y="195056"/>
                </a:lnTo>
                <a:lnTo>
                  <a:pt x="39498" y="224713"/>
                </a:lnTo>
                <a:lnTo>
                  <a:pt x="0" y="252651"/>
                </a:lnTo>
                <a:lnTo>
                  <a:pt x="0" y="949384"/>
                </a:lnTo>
                <a:lnTo>
                  <a:pt x="252798" y="949384"/>
                </a:lnTo>
                <a:lnTo>
                  <a:pt x="252798" y="0"/>
                </a:lnTo>
                <a:close/>
              </a:path>
            </a:pathLst>
          </a:custGeom>
          <a:solidFill>
            <a:srgbClr val="A70063"/>
          </a:solidFill>
        </p:spPr>
        <p:txBody>
          <a:bodyPr wrap="square" lIns="0" tIns="0" rIns="0" bIns="0" rtlCol="0"/>
          <a:lstStyle/>
          <a:p>
            <a:endParaRPr dirty="0"/>
          </a:p>
        </p:txBody>
      </p:sp>
      <p:sp>
        <p:nvSpPr>
          <p:cNvPr id="23" name="object 23"/>
          <p:cNvSpPr/>
          <p:nvPr/>
        </p:nvSpPr>
        <p:spPr>
          <a:xfrm>
            <a:off x="10424467" y="4637461"/>
            <a:ext cx="253365" cy="949960"/>
          </a:xfrm>
          <a:custGeom>
            <a:avLst/>
            <a:gdLst/>
            <a:ahLst/>
            <a:cxnLst/>
            <a:rect l="l" t="t" r="r" b="b"/>
            <a:pathLst>
              <a:path w="253365" h="949960">
                <a:moveTo>
                  <a:pt x="252798" y="0"/>
                </a:moveTo>
                <a:lnTo>
                  <a:pt x="215926" y="47247"/>
                </a:lnTo>
                <a:lnTo>
                  <a:pt x="180688" y="89777"/>
                </a:lnTo>
                <a:lnTo>
                  <a:pt x="146255" y="128188"/>
                </a:lnTo>
                <a:lnTo>
                  <a:pt x="111797" y="163081"/>
                </a:lnTo>
                <a:lnTo>
                  <a:pt x="76488" y="195056"/>
                </a:lnTo>
                <a:lnTo>
                  <a:pt x="39498" y="224713"/>
                </a:lnTo>
                <a:lnTo>
                  <a:pt x="0" y="252651"/>
                </a:lnTo>
                <a:lnTo>
                  <a:pt x="0" y="949384"/>
                </a:lnTo>
                <a:lnTo>
                  <a:pt x="252798" y="949384"/>
                </a:lnTo>
                <a:lnTo>
                  <a:pt x="252798" y="0"/>
                </a:lnTo>
                <a:close/>
              </a:path>
            </a:pathLst>
          </a:custGeom>
          <a:solidFill>
            <a:srgbClr val="A7003D"/>
          </a:solidFill>
        </p:spPr>
        <p:txBody>
          <a:bodyPr wrap="square" lIns="0" tIns="0" rIns="0" bIns="0" rtlCol="0"/>
          <a:lstStyle/>
          <a:p>
            <a:endParaRPr dirty="0"/>
          </a:p>
        </p:txBody>
      </p:sp>
      <p:sp>
        <p:nvSpPr>
          <p:cNvPr id="24" name="object 24"/>
          <p:cNvSpPr/>
          <p:nvPr/>
        </p:nvSpPr>
        <p:spPr>
          <a:xfrm>
            <a:off x="10424463" y="4637460"/>
            <a:ext cx="253365" cy="949960"/>
          </a:xfrm>
          <a:custGeom>
            <a:avLst/>
            <a:gdLst/>
            <a:ahLst/>
            <a:cxnLst/>
            <a:rect l="l" t="t" r="r" b="b"/>
            <a:pathLst>
              <a:path w="253365" h="949960">
                <a:moveTo>
                  <a:pt x="252802" y="0"/>
                </a:moveTo>
                <a:lnTo>
                  <a:pt x="252802" y="949383"/>
                </a:lnTo>
                <a:lnTo>
                  <a:pt x="0" y="949383"/>
                </a:lnTo>
                <a:lnTo>
                  <a:pt x="0" y="252660"/>
                </a:lnTo>
                <a:lnTo>
                  <a:pt x="39499" y="224719"/>
                </a:lnTo>
                <a:lnTo>
                  <a:pt x="76486" y="195061"/>
                </a:lnTo>
                <a:lnTo>
                  <a:pt x="111790" y="163086"/>
                </a:lnTo>
                <a:lnTo>
                  <a:pt x="146242" y="128193"/>
                </a:lnTo>
                <a:lnTo>
                  <a:pt x="180674" y="89781"/>
                </a:lnTo>
                <a:lnTo>
                  <a:pt x="215917" y="47250"/>
                </a:lnTo>
                <a:lnTo>
                  <a:pt x="252802" y="0"/>
                </a:lnTo>
                <a:close/>
              </a:path>
            </a:pathLst>
          </a:custGeom>
          <a:ln w="30193">
            <a:solidFill>
              <a:srgbClr val="FFFFFF"/>
            </a:solidFill>
          </a:ln>
        </p:spPr>
        <p:txBody>
          <a:bodyPr wrap="square" lIns="0" tIns="0" rIns="0" bIns="0" rtlCol="0"/>
          <a:lstStyle/>
          <a:p>
            <a:endParaRPr dirty="0"/>
          </a:p>
        </p:txBody>
      </p:sp>
      <p:sp>
        <p:nvSpPr>
          <p:cNvPr id="25" name="object 25"/>
          <p:cNvSpPr/>
          <p:nvPr/>
        </p:nvSpPr>
        <p:spPr>
          <a:xfrm>
            <a:off x="9290502" y="4161582"/>
            <a:ext cx="1497965" cy="1426210"/>
          </a:xfrm>
          <a:custGeom>
            <a:avLst/>
            <a:gdLst/>
            <a:ahLst/>
            <a:cxnLst/>
            <a:rect l="l" t="t" r="r" b="b"/>
            <a:pathLst>
              <a:path w="1497965" h="1426210">
                <a:moveTo>
                  <a:pt x="0" y="761691"/>
                </a:moveTo>
                <a:lnTo>
                  <a:pt x="0" y="1426058"/>
                </a:lnTo>
                <a:lnTo>
                  <a:pt x="243825" y="1426058"/>
                </a:lnTo>
                <a:lnTo>
                  <a:pt x="248118" y="1064028"/>
                </a:lnTo>
                <a:lnTo>
                  <a:pt x="288553" y="1061602"/>
                </a:lnTo>
                <a:lnTo>
                  <a:pt x="330243" y="1057823"/>
                </a:lnTo>
                <a:lnTo>
                  <a:pt x="373141" y="1052628"/>
                </a:lnTo>
                <a:lnTo>
                  <a:pt x="417196" y="1045955"/>
                </a:lnTo>
                <a:lnTo>
                  <a:pt x="462361" y="1037740"/>
                </a:lnTo>
                <a:lnTo>
                  <a:pt x="508586" y="1027923"/>
                </a:lnTo>
                <a:lnTo>
                  <a:pt x="555822" y="1016439"/>
                </a:lnTo>
                <a:lnTo>
                  <a:pt x="604020" y="1003226"/>
                </a:lnTo>
                <a:lnTo>
                  <a:pt x="653132" y="988222"/>
                </a:lnTo>
                <a:lnTo>
                  <a:pt x="703109" y="971364"/>
                </a:lnTo>
                <a:lnTo>
                  <a:pt x="753901" y="952589"/>
                </a:lnTo>
                <a:lnTo>
                  <a:pt x="805460" y="931835"/>
                </a:lnTo>
                <a:lnTo>
                  <a:pt x="857737" y="909038"/>
                </a:lnTo>
                <a:lnTo>
                  <a:pt x="910684" y="884138"/>
                </a:lnTo>
                <a:lnTo>
                  <a:pt x="961225" y="857853"/>
                </a:lnTo>
                <a:lnTo>
                  <a:pt x="988889" y="841678"/>
                </a:lnTo>
                <a:lnTo>
                  <a:pt x="254233" y="841678"/>
                </a:lnTo>
                <a:lnTo>
                  <a:pt x="138370" y="840181"/>
                </a:lnTo>
                <a:lnTo>
                  <a:pt x="73267" y="831350"/>
                </a:lnTo>
                <a:lnTo>
                  <a:pt x="35088" y="807686"/>
                </a:lnTo>
                <a:lnTo>
                  <a:pt x="0" y="761691"/>
                </a:lnTo>
                <a:close/>
              </a:path>
              <a:path w="1497965" h="1426210">
                <a:moveTo>
                  <a:pt x="1495396" y="168715"/>
                </a:moveTo>
                <a:lnTo>
                  <a:pt x="1073071" y="168715"/>
                </a:lnTo>
                <a:lnTo>
                  <a:pt x="1109371" y="171224"/>
                </a:lnTo>
                <a:lnTo>
                  <a:pt x="1141033" y="176847"/>
                </a:lnTo>
                <a:lnTo>
                  <a:pt x="1189674" y="196744"/>
                </a:lnTo>
                <a:lnTo>
                  <a:pt x="1217449" y="227016"/>
                </a:lnTo>
                <a:lnTo>
                  <a:pt x="1229269" y="279326"/>
                </a:lnTo>
                <a:lnTo>
                  <a:pt x="1226972" y="308809"/>
                </a:lnTo>
                <a:lnTo>
                  <a:pt x="1205823" y="372815"/>
                </a:lnTo>
                <a:lnTo>
                  <a:pt x="1186917" y="406692"/>
                </a:lnTo>
                <a:lnTo>
                  <a:pt x="1162418" y="441388"/>
                </a:lnTo>
                <a:lnTo>
                  <a:pt x="1132300" y="476580"/>
                </a:lnTo>
                <a:lnTo>
                  <a:pt x="1096534" y="511944"/>
                </a:lnTo>
                <a:lnTo>
                  <a:pt x="1055093" y="547158"/>
                </a:lnTo>
                <a:lnTo>
                  <a:pt x="1007948" y="581899"/>
                </a:lnTo>
                <a:lnTo>
                  <a:pt x="955072" y="615843"/>
                </a:lnTo>
                <a:lnTo>
                  <a:pt x="896437" y="648668"/>
                </a:lnTo>
                <a:lnTo>
                  <a:pt x="832016" y="680050"/>
                </a:lnTo>
                <a:lnTo>
                  <a:pt x="778326" y="703742"/>
                </a:lnTo>
                <a:lnTo>
                  <a:pt x="725082" y="725941"/>
                </a:lnTo>
                <a:lnTo>
                  <a:pt x="672452" y="746538"/>
                </a:lnTo>
                <a:lnTo>
                  <a:pt x="620605" y="765422"/>
                </a:lnTo>
                <a:lnTo>
                  <a:pt x="569710" y="782483"/>
                </a:lnTo>
                <a:lnTo>
                  <a:pt x="519934" y="797613"/>
                </a:lnTo>
                <a:lnTo>
                  <a:pt x="471447" y="810701"/>
                </a:lnTo>
                <a:lnTo>
                  <a:pt x="424416" y="821638"/>
                </a:lnTo>
                <a:lnTo>
                  <a:pt x="379011" y="830314"/>
                </a:lnTo>
                <a:lnTo>
                  <a:pt x="335400" y="836619"/>
                </a:lnTo>
                <a:lnTo>
                  <a:pt x="293751" y="840444"/>
                </a:lnTo>
                <a:lnTo>
                  <a:pt x="254233" y="841678"/>
                </a:lnTo>
                <a:lnTo>
                  <a:pt x="988889" y="841678"/>
                </a:lnTo>
                <a:lnTo>
                  <a:pt x="1058384" y="797944"/>
                </a:lnTo>
                <a:lnTo>
                  <a:pt x="1104674" y="764838"/>
                </a:lnTo>
                <a:lnTo>
                  <a:pt x="1149219" y="729979"/>
                </a:lnTo>
                <a:lnTo>
                  <a:pt x="1191854" y="693625"/>
                </a:lnTo>
                <a:lnTo>
                  <a:pt x="1232416" y="656037"/>
                </a:lnTo>
                <a:lnTo>
                  <a:pt x="1270739" y="617474"/>
                </a:lnTo>
                <a:lnTo>
                  <a:pt x="1306661" y="578195"/>
                </a:lnTo>
                <a:lnTo>
                  <a:pt x="1340017" y="538461"/>
                </a:lnTo>
                <a:lnTo>
                  <a:pt x="1370642" y="498530"/>
                </a:lnTo>
                <a:lnTo>
                  <a:pt x="1398373" y="458664"/>
                </a:lnTo>
                <a:lnTo>
                  <a:pt x="1423046" y="419121"/>
                </a:lnTo>
                <a:lnTo>
                  <a:pt x="1444495" y="380162"/>
                </a:lnTo>
                <a:lnTo>
                  <a:pt x="1462558" y="342045"/>
                </a:lnTo>
                <a:lnTo>
                  <a:pt x="1477070" y="305031"/>
                </a:lnTo>
                <a:lnTo>
                  <a:pt x="1494783" y="235349"/>
                </a:lnTo>
                <a:lnTo>
                  <a:pt x="1497656" y="203200"/>
                </a:lnTo>
                <a:lnTo>
                  <a:pt x="1496322" y="173194"/>
                </a:lnTo>
                <a:lnTo>
                  <a:pt x="1495396" y="168715"/>
                </a:lnTo>
                <a:close/>
              </a:path>
              <a:path w="1497965" h="1426210">
                <a:moveTo>
                  <a:pt x="1209705" y="0"/>
                </a:moveTo>
                <a:lnTo>
                  <a:pt x="1164505" y="1182"/>
                </a:lnTo>
                <a:lnTo>
                  <a:pt x="1116921" y="5440"/>
                </a:lnTo>
                <a:lnTo>
                  <a:pt x="1067128" y="12816"/>
                </a:lnTo>
                <a:lnTo>
                  <a:pt x="1015301" y="23355"/>
                </a:lnTo>
                <a:lnTo>
                  <a:pt x="961615" y="37099"/>
                </a:lnTo>
                <a:lnTo>
                  <a:pt x="906245" y="54092"/>
                </a:lnTo>
                <a:lnTo>
                  <a:pt x="849365" y="74376"/>
                </a:lnTo>
                <a:lnTo>
                  <a:pt x="791151" y="97994"/>
                </a:lnTo>
                <a:lnTo>
                  <a:pt x="731778" y="124991"/>
                </a:lnTo>
                <a:lnTo>
                  <a:pt x="671421" y="155408"/>
                </a:lnTo>
                <a:lnTo>
                  <a:pt x="610253" y="189290"/>
                </a:lnTo>
                <a:lnTo>
                  <a:pt x="560558" y="218842"/>
                </a:lnTo>
                <a:lnTo>
                  <a:pt x="513395" y="248405"/>
                </a:lnTo>
                <a:lnTo>
                  <a:pt x="468577" y="278046"/>
                </a:lnTo>
                <a:lnTo>
                  <a:pt x="425920" y="307829"/>
                </a:lnTo>
                <a:lnTo>
                  <a:pt x="385238" y="337821"/>
                </a:lnTo>
                <a:lnTo>
                  <a:pt x="346344" y="368088"/>
                </a:lnTo>
                <a:lnTo>
                  <a:pt x="309054" y="398693"/>
                </a:lnTo>
                <a:lnTo>
                  <a:pt x="273182" y="429705"/>
                </a:lnTo>
                <a:lnTo>
                  <a:pt x="238542" y="461187"/>
                </a:lnTo>
                <a:lnTo>
                  <a:pt x="204949" y="493205"/>
                </a:lnTo>
                <a:lnTo>
                  <a:pt x="172217" y="525826"/>
                </a:lnTo>
                <a:lnTo>
                  <a:pt x="140160" y="559115"/>
                </a:lnTo>
                <a:lnTo>
                  <a:pt x="108593" y="593136"/>
                </a:lnTo>
                <a:lnTo>
                  <a:pt x="77331" y="627957"/>
                </a:lnTo>
                <a:lnTo>
                  <a:pt x="46187" y="663642"/>
                </a:lnTo>
                <a:lnTo>
                  <a:pt x="63504" y="650903"/>
                </a:lnTo>
                <a:lnTo>
                  <a:pt x="151475" y="583659"/>
                </a:lnTo>
                <a:lnTo>
                  <a:pt x="191277" y="553908"/>
                </a:lnTo>
                <a:lnTo>
                  <a:pt x="235554" y="521657"/>
                </a:lnTo>
                <a:lnTo>
                  <a:pt x="283848" y="487607"/>
                </a:lnTo>
                <a:lnTo>
                  <a:pt x="335700" y="452460"/>
                </a:lnTo>
                <a:lnTo>
                  <a:pt x="390651" y="416918"/>
                </a:lnTo>
                <a:lnTo>
                  <a:pt x="448245" y="381681"/>
                </a:lnTo>
                <a:lnTo>
                  <a:pt x="508021" y="347452"/>
                </a:lnTo>
                <a:lnTo>
                  <a:pt x="569521" y="314930"/>
                </a:lnTo>
                <a:lnTo>
                  <a:pt x="638876" y="281597"/>
                </a:lnTo>
                <a:lnTo>
                  <a:pt x="705330" y="252941"/>
                </a:lnTo>
                <a:lnTo>
                  <a:pt x="768690" y="228788"/>
                </a:lnTo>
                <a:lnTo>
                  <a:pt x="828763" y="208965"/>
                </a:lnTo>
                <a:lnTo>
                  <a:pt x="885356" y="193297"/>
                </a:lnTo>
                <a:lnTo>
                  <a:pt x="938277" y="181612"/>
                </a:lnTo>
                <a:lnTo>
                  <a:pt x="987331" y="173735"/>
                </a:lnTo>
                <a:lnTo>
                  <a:pt x="1032327" y="169494"/>
                </a:lnTo>
                <a:lnTo>
                  <a:pt x="1073071" y="168715"/>
                </a:lnTo>
                <a:lnTo>
                  <a:pt x="1495396" y="168715"/>
                </a:lnTo>
                <a:lnTo>
                  <a:pt x="1490616" y="145588"/>
                </a:lnTo>
                <a:lnTo>
                  <a:pt x="1464499" y="96086"/>
                </a:lnTo>
                <a:lnTo>
                  <a:pt x="1421050" y="55078"/>
                </a:lnTo>
                <a:lnTo>
                  <a:pt x="1363169" y="25164"/>
                </a:lnTo>
                <a:lnTo>
                  <a:pt x="1292254" y="6689"/>
                </a:lnTo>
                <a:lnTo>
                  <a:pt x="1252346" y="1850"/>
                </a:lnTo>
                <a:lnTo>
                  <a:pt x="1209705" y="0"/>
                </a:lnTo>
                <a:close/>
              </a:path>
            </a:pathLst>
          </a:custGeom>
          <a:solidFill>
            <a:srgbClr val="A70063"/>
          </a:solidFill>
        </p:spPr>
        <p:txBody>
          <a:bodyPr wrap="square" lIns="0" tIns="0" rIns="0" bIns="0" rtlCol="0"/>
          <a:lstStyle/>
          <a:p>
            <a:endParaRPr dirty="0"/>
          </a:p>
        </p:txBody>
      </p:sp>
      <p:sp>
        <p:nvSpPr>
          <p:cNvPr id="26" name="object 26"/>
          <p:cNvSpPr/>
          <p:nvPr/>
        </p:nvSpPr>
        <p:spPr>
          <a:xfrm>
            <a:off x="9290502" y="4161582"/>
            <a:ext cx="1497965" cy="1426210"/>
          </a:xfrm>
          <a:custGeom>
            <a:avLst/>
            <a:gdLst/>
            <a:ahLst/>
            <a:cxnLst/>
            <a:rect l="l" t="t" r="r" b="b"/>
            <a:pathLst>
              <a:path w="1497965" h="1426210">
                <a:moveTo>
                  <a:pt x="0" y="761691"/>
                </a:moveTo>
                <a:lnTo>
                  <a:pt x="0" y="1426058"/>
                </a:lnTo>
                <a:lnTo>
                  <a:pt x="243825" y="1426058"/>
                </a:lnTo>
                <a:lnTo>
                  <a:pt x="248118" y="1064028"/>
                </a:lnTo>
                <a:lnTo>
                  <a:pt x="288553" y="1061602"/>
                </a:lnTo>
                <a:lnTo>
                  <a:pt x="330243" y="1057823"/>
                </a:lnTo>
                <a:lnTo>
                  <a:pt x="373141" y="1052628"/>
                </a:lnTo>
                <a:lnTo>
                  <a:pt x="417196" y="1045955"/>
                </a:lnTo>
                <a:lnTo>
                  <a:pt x="462361" y="1037740"/>
                </a:lnTo>
                <a:lnTo>
                  <a:pt x="508586" y="1027923"/>
                </a:lnTo>
                <a:lnTo>
                  <a:pt x="555822" y="1016439"/>
                </a:lnTo>
                <a:lnTo>
                  <a:pt x="604020" y="1003226"/>
                </a:lnTo>
                <a:lnTo>
                  <a:pt x="653132" y="988222"/>
                </a:lnTo>
                <a:lnTo>
                  <a:pt x="703109" y="971364"/>
                </a:lnTo>
                <a:lnTo>
                  <a:pt x="753901" y="952589"/>
                </a:lnTo>
                <a:lnTo>
                  <a:pt x="805460" y="931835"/>
                </a:lnTo>
                <a:lnTo>
                  <a:pt x="857737" y="909038"/>
                </a:lnTo>
                <a:lnTo>
                  <a:pt x="910684" y="884138"/>
                </a:lnTo>
                <a:lnTo>
                  <a:pt x="961225" y="857853"/>
                </a:lnTo>
                <a:lnTo>
                  <a:pt x="988889" y="841678"/>
                </a:lnTo>
                <a:lnTo>
                  <a:pt x="254233" y="841678"/>
                </a:lnTo>
                <a:lnTo>
                  <a:pt x="138370" y="840181"/>
                </a:lnTo>
                <a:lnTo>
                  <a:pt x="73267" y="831350"/>
                </a:lnTo>
                <a:lnTo>
                  <a:pt x="35088" y="807686"/>
                </a:lnTo>
                <a:lnTo>
                  <a:pt x="0" y="761691"/>
                </a:lnTo>
                <a:close/>
              </a:path>
              <a:path w="1497965" h="1426210">
                <a:moveTo>
                  <a:pt x="1495396" y="168715"/>
                </a:moveTo>
                <a:lnTo>
                  <a:pt x="1073071" y="168715"/>
                </a:lnTo>
                <a:lnTo>
                  <a:pt x="1109371" y="171224"/>
                </a:lnTo>
                <a:lnTo>
                  <a:pt x="1141033" y="176847"/>
                </a:lnTo>
                <a:lnTo>
                  <a:pt x="1189674" y="196744"/>
                </a:lnTo>
                <a:lnTo>
                  <a:pt x="1217449" y="227016"/>
                </a:lnTo>
                <a:lnTo>
                  <a:pt x="1229269" y="279326"/>
                </a:lnTo>
                <a:lnTo>
                  <a:pt x="1226972" y="308809"/>
                </a:lnTo>
                <a:lnTo>
                  <a:pt x="1205823" y="372815"/>
                </a:lnTo>
                <a:lnTo>
                  <a:pt x="1186917" y="406692"/>
                </a:lnTo>
                <a:lnTo>
                  <a:pt x="1162418" y="441388"/>
                </a:lnTo>
                <a:lnTo>
                  <a:pt x="1132300" y="476580"/>
                </a:lnTo>
                <a:lnTo>
                  <a:pt x="1096534" y="511944"/>
                </a:lnTo>
                <a:lnTo>
                  <a:pt x="1055093" y="547158"/>
                </a:lnTo>
                <a:lnTo>
                  <a:pt x="1007948" y="581899"/>
                </a:lnTo>
                <a:lnTo>
                  <a:pt x="955072" y="615843"/>
                </a:lnTo>
                <a:lnTo>
                  <a:pt x="896437" y="648668"/>
                </a:lnTo>
                <a:lnTo>
                  <a:pt x="832016" y="680050"/>
                </a:lnTo>
                <a:lnTo>
                  <a:pt x="778326" y="703742"/>
                </a:lnTo>
                <a:lnTo>
                  <a:pt x="725082" y="725941"/>
                </a:lnTo>
                <a:lnTo>
                  <a:pt x="672452" y="746538"/>
                </a:lnTo>
                <a:lnTo>
                  <a:pt x="620605" y="765422"/>
                </a:lnTo>
                <a:lnTo>
                  <a:pt x="569710" y="782483"/>
                </a:lnTo>
                <a:lnTo>
                  <a:pt x="519934" y="797613"/>
                </a:lnTo>
                <a:lnTo>
                  <a:pt x="471447" y="810701"/>
                </a:lnTo>
                <a:lnTo>
                  <a:pt x="424416" y="821638"/>
                </a:lnTo>
                <a:lnTo>
                  <a:pt x="379011" y="830314"/>
                </a:lnTo>
                <a:lnTo>
                  <a:pt x="335400" y="836619"/>
                </a:lnTo>
                <a:lnTo>
                  <a:pt x="293751" y="840444"/>
                </a:lnTo>
                <a:lnTo>
                  <a:pt x="254233" y="841678"/>
                </a:lnTo>
                <a:lnTo>
                  <a:pt x="988889" y="841678"/>
                </a:lnTo>
                <a:lnTo>
                  <a:pt x="1058384" y="797944"/>
                </a:lnTo>
                <a:lnTo>
                  <a:pt x="1104674" y="764838"/>
                </a:lnTo>
                <a:lnTo>
                  <a:pt x="1149219" y="729979"/>
                </a:lnTo>
                <a:lnTo>
                  <a:pt x="1191854" y="693625"/>
                </a:lnTo>
                <a:lnTo>
                  <a:pt x="1232416" y="656037"/>
                </a:lnTo>
                <a:lnTo>
                  <a:pt x="1270739" y="617474"/>
                </a:lnTo>
                <a:lnTo>
                  <a:pt x="1306661" y="578195"/>
                </a:lnTo>
                <a:lnTo>
                  <a:pt x="1340017" y="538461"/>
                </a:lnTo>
                <a:lnTo>
                  <a:pt x="1370642" y="498530"/>
                </a:lnTo>
                <a:lnTo>
                  <a:pt x="1398373" y="458664"/>
                </a:lnTo>
                <a:lnTo>
                  <a:pt x="1423046" y="419121"/>
                </a:lnTo>
                <a:lnTo>
                  <a:pt x="1444495" y="380162"/>
                </a:lnTo>
                <a:lnTo>
                  <a:pt x="1462558" y="342045"/>
                </a:lnTo>
                <a:lnTo>
                  <a:pt x="1477070" y="305031"/>
                </a:lnTo>
                <a:lnTo>
                  <a:pt x="1494783" y="235349"/>
                </a:lnTo>
                <a:lnTo>
                  <a:pt x="1497656" y="203200"/>
                </a:lnTo>
                <a:lnTo>
                  <a:pt x="1496322" y="173194"/>
                </a:lnTo>
                <a:lnTo>
                  <a:pt x="1495396" y="168715"/>
                </a:lnTo>
                <a:close/>
              </a:path>
              <a:path w="1497965" h="1426210">
                <a:moveTo>
                  <a:pt x="1209705" y="0"/>
                </a:moveTo>
                <a:lnTo>
                  <a:pt x="1164505" y="1182"/>
                </a:lnTo>
                <a:lnTo>
                  <a:pt x="1116921" y="5440"/>
                </a:lnTo>
                <a:lnTo>
                  <a:pt x="1067128" y="12816"/>
                </a:lnTo>
                <a:lnTo>
                  <a:pt x="1015301" y="23355"/>
                </a:lnTo>
                <a:lnTo>
                  <a:pt x="961615" y="37099"/>
                </a:lnTo>
                <a:lnTo>
                  <a:pt x="906245" y="54092"/>
                </a:lnTo>
                <a:lnTo>
                  <a:pt x="849365" y="74376"/>
                </a:lnTo>
                <a:lnTo>
                  <a:pt x="791151" y="97994"/>
                </a:lnTo>
                <a:lnTo>
                  <a:pt x="731778" y="124991"/>
                </a:lnTo>
                <a:lnTo>
                  <a:pt x="671421" y="155408"/>
                </a:lnTo>
                <a:lnTo>
                  <a:pt x="610253" y="189290"/>
                </a:lnTo>
                <a:lnTo>
                  <a:pt x="560558" y="218842"/>
                </a:lnTo>
                <a:lnTo>
                  <a:pt x="513395" y="248405"/>
                </a:lnTo>
                <a:lnTo>
                  <a:pt x="468577" y="278046"/>
                </a:lnTo>
                <a:lnTo>
                  <a:pt x="425920" y="307829"/>
                </a:lnTo>
                <a:lnTo>
                  <a:pt x="385238" y="337821"/>
                </a:lnTo>
                <a:lnTo>
                  <a:pt x="346344" y="368088"/>
                </a:lnTo>
                <a:lnTo>
                  <a:pt x="309054" y="398693"/>
                </a:lnTo>
                <a:lnTo>
                  <a:pt x="273182" y="429705"/>
                </a:lnTo>
                <a:lnTo>
                  <a:pt x="238542" y="461187"/>
                </a:lnTo>
                <a:lnTo>
                  <a:pt x="204949" y="493205"/>
                </a:lnTo>
                <a:lnTo>
                  <a:pt x="172217" y="525826"/>
                </a:lnTo>
                <a:lnTo>
                  <a:pt x="140160" y="559115"/>
                </a:lnTo>
                <a:lnTo>
                  <a:pt x="108593" y="593136"/>
                </a:lnTo>
                <a:lnTo>
                  <a:pt x="77331" y="627957"/>
                </a:lnTo>
                <a:lnTo>
                  <a:pt x="46187" y="663642"/>
                </a:lnTo>
                <a:lnTo>
                  <a:pt x="63504" y="650903"/>
                </a:lnTo>
                <a:lnTo>
                  <a:pt x="151475" y="583659"/>
                </a:lnTo>
                <a:lnTo>
                  <a:pt x="191277" y="553908"/>
                </a:lnTo>
                <a:lnTo>
                  <a:pt x="235554" y="521657"/>
                </a:lnTo>
                <a:lnTo>
                  <a:pt x="283848" y="487607"/>
                </a:lnTo>
                <a:lnTo>
                  <a:pt x="335700" y="452460"/>
                </a:lnTo>
                <a:lnTo>
                  <a:pt x="390651" y="416918"/>
                </a:lnTo>
                <a:lnTo>
                  <a:pt x="448245" y="381681"/>
                </a:lnTo>
                <a:lnTo>
                  <a:pt x="508021" y="347452"/>
                </a:lnTo>
                <a:lnTo>
                  <a:pt x="569521" y="314930"/>
                </a:lnTo>
                <a:lnTo>
                  <a:pt x="638876" y="281597"/>
                </a:lnTo>
                <a:lnTo>
                  <a:pt x="705330" y="252941"/>
                </a:lnTo>
                <a:lnTo>
                  <a:pt x="768690" y="228788"/>
                </a:lnTo>
                <a:lnTo>
                  <a:pt x="828763" y="208965"/>
                </a:lnTo>
                <a:lnTo>
                  <a:pt x="885356" y="193297"/>
                </a:lnTo>
                <a:lnTo>
                  <a:pt x="938277" y="181612"/>
                </a:lnTo>
                <a:lnTo>
                  <a:pt x="987331" y="173735"/>
                </a:lnTo>
                <a:lnTo>
                  <a:pt x="1032327" y="169494"/>
                </a:lnTo>
                <a:lnTo>
                  <a:pt x="1073071" y="168715"/>
                </a:lnTo>
                <a:lnTo>
                  <a:pt x="1495396" y="168715"/>
                </a:lnTo>
                <a:lnTo>
                  <a:pt x="1490616" y="145588"/>
                </a:lnTo>
                <a:lnTo>
                  <a:pt x="1464499" y="96086"/>
                </a:lnTo>
                <a:lnTo>
                  <a:pt x="1421050" y="55078"/>
                </a:lnTo>
                <a:lnTo>
                  <a:pt x="1363169" y="25164"/>
                </a:lnTo>
                <a:lnTo>
                  <a:pt x="1292254" y="6689"/>
                </a:lnTo>
                <a:lnTo>
                  <a:pt x="1252346" y="1850"/>
                </a:lnTo>
                <a:lnTo>
                  <a:pt x="1209705" y="0"/>
                </a:lnTo>
                <a:close/>
              </a:path>
            </a:pathLst>
          </a:custGeom>
          <a:solidFill>
            <a:srgbClr val="A7003D"/>
          </a:solidFill>
        </p:spPr>
        <p:txBody>
          <a:bodyPr wrap="square" lIns="0" tIns="0" rIns="0" bIns="0" rtlCol="0"/>
          <a:lstStyle/>
          <a:p>
            <a:endParaRPr dirty="0"/>
          </a:p>
        </p:txBody>
      </p:sp>
      <p:sp>
        <p:nvSpPr>
          <p:cNvPr id="27" name="object 27">
            <a:hlinkClick r:id="rId2"/>
          </p:cNvPr>
          <p:cNvSpPr/>
          <p:nvPr/>
        </p:nvSpPr>
        <p:spPr>
          <a:xfrm>
            <a:off x="9290503" y="4161582"/>
            <a:ext cx="1497965" cy="1426210"/>
          </a:xfrm>
          <a:custGeom>
            <a:avLst/>
            <a:gdLst/>
            <a:ahLst/>
            <a:cxnLst/>
            <a:rect l="l" t="t" r="r" b="b"/>
            <a:pathLst>
              <a:path w="1497965" h="1426210">
                <a:moveTo>
                  <a:pt x="254232" y="841679"/>
                </a:moveTo>
                <a:lnTo>
                  <a:pt x="293751" y="840443"/>
                </a:lnTo>
                <a:lnTo>
                  <a:pt x="335400" y="836618"/>
                </a:lnTo>
                <a:lnTo>
                  <a:pt x="379012" y="830312"/>
                </a:lnTo>
                <a:lnTo>
                  <a:pt x="424417" y="821636"/>
                </a:lnTo>
                <a:lnTo>
                  <a:pt x="471447" y="810699"/>
                </a:lnTo>
                <a:lnTo>
                  <a:pt x="519934" y="797610"/>
                </a:lnTo>
                <a:lnTo>
                  <a:pt x="569709" y="782481"/>
                </a:lnTo>
                <a:lnTo>
                  <a:pt x="620604" y="765419"/>
                </a:lnTo>
                <a:lnTo>
                  <a:pt x="672451" y="746535"/>
                </a:lnTo>
                <a:lnTo>
                  <a:pt x="725080" y="725939"/>
                </a:lnTo>
                <a:lnTo>
                  <a:pt x="778323" y="703740"/>
                </a:lnTo>
                <a:lnTo>
                  <a:pt x="832013" y="680048"/>
                </a:lnTo>
                <a:lnTo>
                  <a:pt x="896434" y="648667"/>
                </a:lnTo>
                <a:lnTo>
                  <a:pt x="955067" y="615843"/>
                </a:lnTo>
                <a:lnTo>
                  <a:pt x="1007940" y="581899"/>
                </a:lnTo>
                <a:lnTo>
                  <a:pt x="1055081" y="547159"/>
                </a:lnTo>
                <a:lnTo>
                  <a:pt x="1096519" y="511945"/>
                </a:lnTo>
                <a:lnTo>
                  <a:pt x="1132281" y="476580"/>
                </a:lnTo>
                <a:lnTo>
                  <a:pt x="1162396" y="441388"/>
                </a:lnTo>
                <a:lnTo>
                  <a:pt x="1186891" y="406692"/>
                </a:lnTo>
                <a:lnTo>
                  <a:pt x="1205795" y="372814"/>
                </a:lnTo>
                <a:lnTo>
                  <a:pt x="1226940" y="308807"/>
                </a:lnTo>
                <a:lnTo>
                  <a:pt x="1229238" y="279324"/>
                </a:lnTo>
                <a:lnTo>
                  <a:pt x="1226057" y="251952"/>
                </a:lnTo>
                <a:lnTo>
                  <a:pt x="1206246" y="210668"/>
                </a:lnTo>
                <a:lnTo>
                  <a:pt x="1167852" y="185411"/>
                </a:lnTo>
                <a:lnTo>
                  <a:pt x="1109363" y="171224"/>
                </a:lnTo>
                <a:lnTo>
                  <a:pt x="1073065" y="168715"/>
                </a:lnTo>
                <a:lnTo>
                  <a:pt x="1032323" y="169494"/>
                </a:lnTo>
                <a:lnTo>
                  <a:pt x="987328" y="173735"/>
                </a:lnTo>
                <a:lnTo>
                  <a:pt x="938275" y="181612"/>
                </a:lnTo>
                <a:lnTo>
                  <a:pt x="885355" y="193297"/>
                </a:lnTo>
                <a:lnTo>
                  <a:pt x="828763" y="208964"/>
                </a:lnTo>
                <a:lnTo>
                  <a:pt x="768691" y="228788"/>
                </a:lnTo>
                <a:lnTo>
                  <a:pt x="705331" y="252941"/>
                </a:lnTo>
                <a:lnTo>
                  <a:pt x="638877" y="281598"/>
                </a:lnTo>
                <a:lnTo>
                  <a:pt x="569523" y="314931"/>
                </a:lnTo>
                <a:lnTo>
                  <a:pt x="508022" y="347451"/>
                </a:lnTo>
                <a:lnTo>
                  <a:pt x="448245" y="381680"/>
                </a:lnTo>
                <a:lnTo>
                  <a:pt x="390652" y="416916"/>
                </a:lnTo>
                <a:lnTo>
                  <a:pt x="335700" y="452458"/>
                </a:lnTo>
                <a:lnTo>
                  <a:pt x="283848" y="487605"/>
                </a:lnTo>
                <a:lnTo>
                  <a:pt x="235555" y="521655"/>
                </a:lnTo>
                <a:lnTo>
                  <a:pt x="191278" y="553906"/>
                </a:lnTo>
                <a:lnTo>
                  <a:pt x="151476" y="583658"/>
                </a:lnTo>
                <a:lnTo>
                  <a:pt x="116607" y="610208"/>
                </a:lnTo>
                <a:lnTo>
                  <a:pt x="87130" y="632856"/>
                </a:lnTo>
                <a:lnTo>
                  <a:pt x="63504" y="650900"/>
                </a:lnTo>
                <a:lnTo>
                  <a:pt x="108595" y="593133"/>
                </a:lnTo>
                <a:lnTo>
                  <a:pt x="140163" y="559112"/>
                </a:lnTo>
                <a:lnTo>
                  <a:pt x="172220" y="525823"/>
                </a:lnTo>
                <a:lnTo>
                  <a:pt x="204952" y="493203"/>
                </a:lnTo>
                <a:lnTo>
                  <a:pt x="238546" y="461184"/>
                </a:lnTo>
                <a:lnTo>
                  <a:pt x="273186" y="429702"/>
                </a:lnTo>
                <a:lnTo>
                  <a:pt x="309058" y="398691"/>
                </a:lnTo>
                <a:lnTo>
                  <a:pt x="346347" y="368085"/>
                </a:lnTo>
                <a:lnTo>
                  <a:pt x="385240" y="337819"/>
                </a:lnTo>
                <a:lnTo>
                  <a:pt x="425922" y="307827"/>
                </a:lnTo>
                <a:lnTo>
                  <a:pt x="468579" y="278043"/>
                </a:lnTo>
                <a:lnTo>
                  <a:pt x="513396" y="248403"/>
                </a:lnTo>
                <a:lnTo>
                  <a:pt x="560559" y="218839"/>
                </a:lnTo>
                <a:lnTo>
                  <a:pt x="610253" y="189288"/>
                </a:lnTo>
                <a:lnTo>
                  <a:pt x="671421" y="155406"/>
                </a:lnTo>
                <a:lnTo>
                  <a:pt x="731779" y="124989"/>
                </a:lnTo>
                <a:lnTo>
                  <a:pt x="791153" y="97992"/>
                </a:lnTo>
                <a:lnTo>
                  <a:pt x="849368" y="74374"/>
                </a:lnTo>
                <a:lnTo>
                  <a:pt x="906249" y="54090"/>
                </a:lnTo>
                <a:lnTo>
                  <a:pt x="961620" y="37098"/>
                </a:lnTo>
                <a:lnTo>
                  <a:pt x="1015307" y="23354"/>
                </a:lnTo>
                <a:lnTo>
                  <a:pt x="1067135" y="12816"/>
                </a:lnTo>
                <a:lnTo>
                  <a:pt x="1116928" y="5439"/>
                </a:lnTo>
                <a:lnTo>
                  <a:pt x="1164513" y="1182"/>
                </a:lnTo>
                <a:lnTo>
                  <a:pt x="1209713" y="0"/>
                </a:lnTo>
                <a:lnTo>
                  <a:pt x="1252355" y="1850"/>
                </a:lnTo>
                <a:lnTo>
                  <a:pt x="1292262" y="6689"/>
                </a:lnTo>
                <a:lnTo>
                  <a:pt x="1363175" y="25164"/>
                </a:lnTo>
                <a:lnTo>
                  <a:pt x="1421052" y="55077"/>
                </a:lnTo>
                <a:lnTo>
                  <a:pt x="1464493" y="96084"/>
                </a:lnTo>
                <a:lnTo>
                  <a:pt x="1490608" y="145584"/>
                </a:lnTo>
                <a:lnTo>
                  <a:pt x="1497652" y="203197"/>
                </a:lnTo>
                <a:lnTo>
                  <a:pt x="1494781" y="235345"/>
                </a:lnTo>
                <a:lnTo>
                  <a:pt x="1477072" y="305027"/>
                </a:lnTo>
                <a:lnTo>
                  <a:pt x="1462562" y="342041"/>
                </a:lnTo>
                <a:lnTo>
                  <a:pt x="1444501" y="380158"/>
                </a:lnTo>
                <a:lnTo>
                  <a:pt x="1423053" y="419118"/>
                </a:lnTo>
                <a:lnTo>
                  <a:pt x="1398382" y="458661"/>
                </a:lnTo>
                <a:lnTo>
                  <a:pt x="1370653" y="498528"/>
                </a:lnTo>
                <a:lnTo>
                  <a:pt x="1340028" y="538458"/>
                </a:lnTo>
                <a:lnTo>
                  <a:pt x="1306673" y="578193"/>
                </a:lnTo>
                <a:lnTo>
                  <a:pt x="1270751" y="617472"/>
                </a:lnTo>
                <a:lnTo>
                  <a:pt x="1232427" y="656035"/>
                </a:lnTo>
                <a:lnTo>
                  <a:pt x="1191865" y="693623"/>
                </a:lnTo>
                <a:lnTo>
                  <a:pt x="1149229" y="729977"/>
                </a:lnTo>
                <a:lnTo>
                  <a:pt x="1104683" y="764836"/>
                </a:lnTo>
                <a:lnTo>
                  <a:pt x="1058391" y="797941"/>
                </a:lnTo>
                <a:lnTo>
                  <a:pt x="1010517" y="829032"/>
                </a:lnTo>
                <a:lnTo>
                  <a:pt x="961226" y="857849"/>
                </a:lnTo>
                <a:lnTo>
                  <a:pt x="910681" y="884133"/>
                </a:lnTo>
                <a:lnTo>
                  <a:pt x="857736" y="909034"/>
                </a:lnTo>
                <a:lnTo>
                  <a:pt x="805460" y="931831"/>
                </a:lnTo>
                <a:lnTo>
                  <a:pt x="753902" y="952585"/>
                </a:lnTo>
                <a:lnTo>
                  <a:pt x="703110" y="971360"/>
                </a:lnTo>
                <a:lnTo>
                  <a:pt x="653134" y="988219"/>
                </a:lnTo>
                <a:lnTo>
                  <a:pt x="604023" y="1003223"/>
                </a:lnTo>
                <a:lnTo>
                  <a:pt x="555825" y="1016436"/>
                </a:lnTo>
                <a:lnTo>
                  <a:pt x="508589" y="1027920"/>
                </a:lnTo>
                <a:lnTo>
                  <a:pt x="462365" y="1037737"/>
                </a:lnTo>
                <a:lnTo>
                  <a:pt x="417200" y="1045951"/>
                </a:lnTo>
                <a:lnTo>
                  <a:pt x="373145" y="1052624"/>
                </a:lnTo>
                <a:lnTo>
                  <a:pt x="330247" y="1057819"/>
                </a:lnTo>
                <a:lnTo>
                  <a:pt x="288557" y="1061598"/>
                </a:lnTo>
                <a:lnTo>
                  <a:pt x="248122" y="1064024"/>
                </a:lnTo>
                <a:lnTo>
                  <a:pt x="243825" y="1426057"/>
                </a:lnTo>
                <a:lnTo>
                  <a:pt x="0" y="1426057"/>
                </a:lnTo>
                <a:lnTo>
                  <a:pt x="0" y="761686"/>
                </a:lnTo>
                <a:lnTo>
                  <a:pt x="35091" y="807685"/>
                </a:lnTo>
                <a:lnTo>
                  <a:pt x="73271" y="831350"/>
                </a:lnTo>
                <a:lnTo>
                  <a:pt x="138373" y="840182"/>
                </a:lnTo>
                <a:lnTo>
                  <a:pt x="254232" y="841679"/>
                </a:lnTo>
                <a:close/>
              </a:path>
            </a:pathLst>
          </a:custGeom>
          <a:ln w="30198">
            <a:solidFill>
              <a:srgbClr val="FFFFFF"/>
            </a:solidFill>
          </a:ln>
        </p:spPr>
        <p:txBody>
          <a:bodyPr wrap="square" lIns="0" tIns="0" rIns="0" bIns="0" rtlCol="0"/>
          <a:lstStyle/>
          <a:p>
            <a:endParaRPr dirty="0"/>
          </a:p>
        </p:txBody>
      </p:sp>
      <p:sp>
        <p:nvSpPr>
          <p:cNvPr id="28" name="object 28"/>
          <p:cNvSpPr/>
          <p:nvPr/>
        </p:nvSpPr>
        <p:spPr>
          <a:xfrm>
            <a:off x="8141165" y="6782777"/>
            <a:ext cx="240086" cy="237846"/>
          </a:xfrm>
          <a:prstGeom prst="rect">
            <a:avLst/>
          </a:prstGeom>
          <a:blipFill>
            <a:blip r:embed="rId4" cstate="print"/>
            <a:stretch>
              <a:fillRect/>
            </a:stretch>
          </a:blipFill>
        </p:spPr>
        <p:txBody>
          <a:bodyPr wrap="square" lIns="0" tIns="0" rIns="0" bIns="0" rtlCol="0"/>
          <a:lstStyle/>
          <a:p>
            <a:endParaRPr dirty="0"/>
          </a:p>
        </p:txBody>
      </p:sp>
      <p:sp>
        <p:nvSpPr>
          <p:cNvPr id="29" name="object 29"/>
          <p:cNvSpPr/>
          <p:nvPr/>
        </p:nvSpPr>
        <p:spPr>
          <a:xfrm>
            <a:off x="8598712" y="6782767"/>
            <a:ext cx="213218" cy="237867"/>
          </a:xfrm>
          <a:prstGeom prst="rect">
            <a:avLst/>
          </a:prstGeom>
          <a:blipFill>
            <a:blip r:embed="rId5" cstate="print"/>
            <a:stretch>
              <a:fillRect/>
            </a:stretch>
          </a:blipFill>
        </p:spPr>
        <p:txBody>
          <a:bodyPr wrap="square" lIns="0" tIns="0" rIns="0" bIns="0" rtlCol="0"/>
          <a:lstStyle/>
          <a:p>
            <a:endParaRPr dirty="0"/>
          </a:p>
        </p:txBody>
      </p:sp>
      <p:sp>
        <p:nvSpPr>
          <p:cNvPr id="30" name="object 30"/>
          <p:cNvSpPr/>
          <p:nvPr/>
        </p:nvSpPr>
        <p:spPr>
          <a:xfrm>
            <a:off x="9035714" y="6782777"/>
            <a:ext cx="222244" cy="237846"/>
          </a:xfrm>
          <a:prstGeom prst="rect">
            <a:avLst/>
          </a:prstGeom>
          <a:blipFill>
            <a:blip r:embed="rId6" cstate="print"/>
            <a:stretch>
              <a:fillRect/>
            </a:stretch>
          </a:blipFill>
        </p:spPr>
        <p:txBody>
          <a:bodyPr wrap="square" lIns="0" tIns="0" rIns="0" bIns="0" rtlCol="0"/>
          <a:lstStyle/>
          <a:p>
            <a:endParaRPr dirty="0"/>
          </a:p>
        </p:txBody>
      </p:sp>
      <p:sp>
        <p:nvSpPr>
          <p:cNvPr id="31" name="object 31"/>
          <p:cNvSpPr/>
          <p:nvPr/>
        </p:nvSpPr>
        <p:spPr>
          <a:xfrm>
            <a:off x="9467942" y="6777155"/>
            <a:ext cx="248065" cy="248809"/>
          </a:xfrm>
          <a:prstGeom prst="rect">
            <a:avLst/>
          </a:prstGeom>
          <a:blipFill>
            <a:blip r:embed="rId7" cstate="print"/>
            <a:stretch>
              <a:fillRect/>
            </a:stretch>
          </a:blipFill>
        </p:spPr>
        <p:txBody>
          <a:bodyPr wrap="square" lIns="0" tIns="0" rIns="0" bIns="0" rtlCol="0"/>
          <a:lstStyle/>
          <a:p>
            <a:endParaRPr dirty="0"/>
          </a:p>
        </p:txBody>
      </p:sp>
      <p:sp>
        <p:nvSpPr>
          <p:cNvPr id="32" name="object 32"/>
          <p:cNvSpPr/>
          <p:nvPr/>
        </p:nvSpPr>
        <p:spPr>
          <a:xfrm>
            <a:off x="9946399" y="6777155"/>
            <a:ext cx="237113" cy="248809"/>
          </a:xfrm>
          <a:prstGeom prst="rect">
            <a:avLst/>
          </a:prstGeom>
          <a:blipFill>
            <a:blip r:embed="rId8" cstate="print"/>
            <a:stretch>
              <a:fillRect/>
            </a:stretch>
          </a:blipFill>
        </p:spPr>
        <p:txBody>
          <a:bodyPr wrap="square" lIns="0" tIns="0" rIns="0" bIns="0" rtlCol="0"/>
          <a:lstStyle/>
          <a:p>
            <a:endParaRPr dirty="0"/>
          </a:p>
        </p:txBody>
      </p:sp>
      <p:sp>
        <p:nvSpPr>
          <p:cNvPr id="33" name="object 33"/>
          <p:cNvSpPr/>
          <p:nvPr/>
        </p:nvSpPr>
        <p:spPr>
          <a:xfrm>
            <a:off x="10404478" y="6782777"/>
            <a:ext cx="240013" cy="237846"/>
          </a:xfrm>
          <a:prstGeom prst="rect">
            <a:avLst/>
          </a:prstGeom>
          <a:blipFill>
            <a:blip r:embed="rId9" cstate="print"/>
            <a:stretch>
              <a:fillRect/>
            </a:stretch>
          </a:blipFill>
        </p:spPr>
        <p:txBody>
          <a:bodyPr wrap="square" lIns="0" tIns="0" rIns="0" bIns="0" rtlCol="0"/>
          <a:lstStyle/>
          <a:p>
            <a:endParaRPr dirty="0"/>
          </a:p>
        </p:txBody>
      </p:sp>
      <p:sp>
        <p:nvSpPr>
          <p:cNvPr id="34" name="object 34"/>
          <p:cNvSpPr/>
          <p:nvPr/>
        </p:nvSpPr>
        <p:spPr>
          <a:xfrm>
            <a:off x="10865742" y="6782767"/>
            <a:ext cx="213187" cy="237867"/>
          </a:xfrm>
          <a:prstGeom prst="rect">
            <a:avLst/>
          </a:prstGeom>
          <a:blipFill>
            <a:blip r:embed="rId10" cstate="print"/>
            <a:stretch>
              <a:fillRect/>
            </a:stretch>
          </a:blipFill>
        </p:spPr>
        <p:txBody>
          <a:bodyPr wrap="square" lIns="0" tIns="0" rIns="0" bIns="0" rtlCol="0"/>
          <a:lstStyle/>
          <a:p>
            <a:endParaRPr dirty="0"/>
          </a:p>
        </p:txBody>
      </p:sp>
      <p:sp>
        <p:nvSpPr>
          <p:cNvPr id="35" name="object 35"/>
          <p:cNvSpPr/>
          <p:nvPr/>
        </p:nvSpPr>
        <p:spPr>
          <a:xfrm>
            <a:off x="11306147" y="6777155"/>
            <a:ext cx="247950" cy="248809"/>
          </a:xfrm>
          <a:prstGeom prst="rect">
            <a:avLst/>
          </a:prstGeom>
          <a:blipFill>
            <a:blip r:embed="rId11" cstate="print"/>
            <a:stretch>
              <a:fillRect/>
            </a:stretch>
          </a:blipFill>
        </p:spPr>
        <p:txBody>
          <a:bodyPr wrap="square" lIns="0" tIns="0" rIns="0" bIns="0" rtlCol="0"/>
          <a:lstStyle/>
          <a:p>
            <a:endParaRPr dirty="0"/>
          </a:p>
        </p:txBody>
      </p:sp>
      <p:sp>
        <p:nvSpPr>
          <p:cNvPr id="36" name="object 36"/>
          <p:cNvSpPr/>
          <p:nvPr/>
        </p:nvSpPr>
        <p:spPr>
          <a:xfrm>
            <a:off x="11785819" y="6777155"/>
            <a:ext cx="208161" cy="248809"/>
          </a:xfrm>
          <a:prstGeom prst="rect">
            <a:avLst/>
          </a:prstGeom>
          <a:blipFill>
            <a:blip r:embed="rId12" cstate="print"/>
            <a:stretch>
              <a:fillRect/>
            </a:stretch>
          </a:blipFill>
        </p:spPr>
        <p:txBody>
          <a:bodyPr wrap="square" lIns="0" tIns="0" rIns="0" bIns="0" rtlCol="0"/>
          <a:lstStyle/>
          <a:p>
            <a:endParaRPr dirty="0"/>
          </a:p>
        </p:txBody>
      </p:sp>
      <p:sp>
        <p:nvSpPr>
          <p:cNvPr id="37" name="object 37"/>
          <p:cNvSpPr/>
          <p:nvPr/>
        </p:nvSpPr>
        <p:spPr>
          <a:xfrm>
            <a:off x="7336080" y="6540354"/>
            <a:ext cx="5532449" cy="29184"/>
          </a:xfrm>
          <a:prstGeom prst="rect">
            <a:avLst/>
          </a:prstGeom>
          <a:blipFill>
            <a:blip r:embed="rId13" cstate="print"/>
            <a:stretch>
              <a:fillRect/>
            </a:stretch>
          </a:blipFill>
        </p:spPr>
        <p:txBody>
          <a:bodyPr wrap="square" lIns="0" tIns="0" rIns="0" bIns="0" rtlCol="0"/>
          <a:lstStyle/>
          <a:p>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CB2E1948-A470-4C56-9372-9CC918D65D50}"/>
              </a:ext>
            </a:extLst>
          </p:cNvPr>
          <p:cNvPicPr>
            <a:picLocks noChangeAspect="1"/>
          </p:cNvPicPr>
          <p:nvPr/>
        </p:nvPicPr>
        <p:blipFill>
          <a:blip r:embed="rId2"/>
          <a:stretch>
            <a:fillRect/>
          </a:stretch>
        </p:blipFill>
        <p:spPr>
          <a:xfrm>
            <a:off x="-16292" y="522685"/>
            <a:ext cx="20120392" cy="2109399"/>
          </a:xfrm>
          <a:prstGeom prst="rect">
            <a:avLst/>
          </a:prstGeom>
        </p:spPr>
      </p:pic>
      <p:sp>
        <p:nvSpPr>
          <p:cNvPr id="6" name="Retângulo 5">
            <a:extLst>
              <a:ext uri="{FF2B5EF4-FFF2-40B4-BE49-F238E27FC236}">
                <a16:creationId xmlns:a16="http://schemas.microsoft.com/office/drawing/2014/main" id="{262B849E-127D-406D-93CF-EB69855A6372}"/>
              </a:ext>
            </a:extLst>
          </p:cNvPr>
          <p:cNvSpPr/>
          <p:nvPr/>
        </p:nvSpPr>
        <p:spPr>
          <a:xfrm>
            <a:off x="1699122" y="904200"/>
            <a:ext cx="16983325" cy="2308324"/>
          </a:xfrm>
          <a:prstGeom prst="rect">
            <a:avLst/>
          </a:prstGeom>
        </p:spPr>
        <p:txBody>
          <a:bodyPr wrap="square">
            <a:spAutoFit/>
          </a:bodyPr>
          <a:lstStyle/>
          <a:p>
            <a:pPr algn="ctr"/>
            <a:r>
              <a:rPr lang="pt-BR" sz="4800" dirty="0">
                <a:solidFill>
                  <a:schemeClr val="bg1"/>
                </a:solidFill>
                <a:latin typeface="Bookman Old Style" panose="02050604050505020204" pitchFamily="18" charset="0"/>
              </a:rPr>
              <a:t>Planejamento Societário</a:t>
            </a:r>
          </a:p>
          <a:p>
            <a:pPr algn="ctr"/>
            <a:r>
              <a:rPr lang="pt-BR" sz="4800" dirty="0">
                <a:solidFill>
                  <a:schemeClr val="bg1"/>
                </a:solidFill>
                <a:latin typeface="Bookman Old Style" panose="02050604050505020204" pitchFamily="18" charset="0"/>
              </a:rPr>
              <a:t>Modalidade de Sociedades</a:t>
            </a:r>
            <a:r>
              <a:rPr lang="pt-BR" sz="4800" dirty="0">
                <a:latin typeface="Bookman Old Style" panose="02050604050505020204" pitchFamily="18" charset="0"/>
              </a:rPr>
              <a:t>:</a:t>
            </a:r>
          </a:p>
          <a:p>
            <a:pPr algn="ctr"/>
            <a:endParaRPr lang="pt-BR" sz="4800" b="1" spc="420" dirty="0">
              <a:solidFill>
                <a:schemeClr val="bg1"/>
              </a:solidFill>
              <a:latin typeface="Bookman Old Style" panose="02050604050505020204" pitchFamily="18" charset="0"/>
              <a:cs typeface="Tahoma"/>
            </a:endParaRPr>
          </a:p>
        </p:txBody>
      </p:sp>
      <p:sp>
        <p:nvSpPr>
          <p:cNvPr id="7" name="Retângulo 6">
            <a:extLst>
              <a:ext uri="{FF2B5EF4-FFF2-40B4-BE49-F238E27FC236}">
                <a16:creationId xmlns:a16="http://schemas.microsoft.com/office/drawing/2014/main" id="{F8243E7C-1FA0-452F-A32C-5104C74A57A6}"/>
              </a:ext>
            </a:extLst>
          </p:cNvPr>
          <p:cNvSpPr/>
          <p:nvPr/>
        </p:nvSpPr>
        <p:spPr>
          <a:xfrm>
            <a:off x="11413444" y="10228083"/>
            <a:ext cx="8195282" cy="2246769"/>
          </a:xfrm>
          <a:prstGeom prst="rect">
            <a:avLst/>
          </a:prstGeom>
        </p:spPr>
        <p:txBody>
          <a:bodyPr wrap="square" anchor="t">
            <a:spAutoFit/>
          </a:bodyPr>
          <a:lstStyle/>
          <a:p>
            <a:pPr algn="just"/>
            <a:r>
              <a:rPr lang="pt-BR" sz="2800" dirty="0">
                <a:latin typeface="Georgia"/>
                <a:cs typeface="Segoe UI"/>
              </a:rPr>
              <a:t>Distribuição de lucros e dividendos proporcional ao percentual das ações, mas </a:t>
            </a:r>
          </a:p>
          <a:p>
            <a:pPr algn="just"/>
            <a:r>
              <a:rPr lang="pt-BR" sz="2800" u="sng" dirty="0">
                <a:latin typeface="Georgia"/>
                <a:cs typeface="Segoe UI"/>
              </a:rPr>
              <a:t>Distribuição desproporcional de dividendo nas S.A.s passou a ser possível após marco das startups.​</a:t>
            </a:r>
          </a:p>
        </p:txBody>
      </p:sp>
      <p:sp>
        <p:nvSpPr>
          <p:cNvPr id="3" name="CaixaDeTexto 2">
            <a:extLst>
              <a:ext uri="{FF2B5EF4-FFF2-40B4-BE49-F238E27FC236}">
                <a16:creationId xmlns:a16="http://schemas.microsoft.com/office/drawing/2014/main" id="{D02CCA80-382E-7655-9A7D-D7570A5BF0AE}"/>
              </a:ext>
            </a:extLst>
          </p:cNvPr>
          <p:cNvSpPr txBox="1"/>
          <p:nvPr/>
        </p:nvSpPr>
        <p:spPr>
          <a:xfrm>
            <a:off x="6618" y="2621363"/>
            <a:ext cx="10171532" cy="830997"/>
          </a:xfrm>
          <a:prstGeom prst="rect">
            <a:avLst/>
          </a:prstGeom>
          <a:solidFill>
            <a:schemeClr val="bg1">
              <a:lumMod val="85000"/>
            </a:schemeClr>
          </a:solidFill>
        </p:spPr>
        <p:txBody>
          <a:bodyPr wrap="square" lIns="91440" tIns="45720" rIns="91440" bIns="45720" rtlCol="0" anchor="t">
            <a:spAutoFit/>
          </a:bodyPr>
          <a:lstStyle/>
          <a:p>
            <a:pPr algn="ctr"/>
            <a:r>
              <a:rPr lang="pt-BR" sz="4800" dirty="0">
                <a:latin typeface="Bookman Old Style"/>
              </a:rPr>
              <a:t>LIMITADA (QUOTAS)</a:t>
            </a:r>
          </a:p>
        </p:txBody>
      </p:sp>
      <p:pic>
        <p:nvPicPr>
          <p:cNvPr id="19" name="Gráfico 18" descr="Dólar com preenchimento sólido">
            <a:extLst>
              <a:ext uri="{FF2B5EF4-FFF2-40B4-BE49-F238E27FC236}">
                <a16:creationId xmlns:a16="http://schemas.microsoft.com/office/drawing/2014/main" id="{23C015E8-D206-2CB6-465B-E5D55A145DB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1139" y="3836033"/>
            <a:ext cx="914400" cy="914400"/>
          </a:xfrm>
          <a:prstGeom prst="rect">
            <a:avLst/>
          </a:prstGeom>
        </p:spPr>
      </p:pic>
      <p:sp>
        <p:nvSpPr>
          <p:cNvPr id="20" name="CaixaDeTexto 19">
            <a:extLst>
              <a:ext uri="{FF2B5EF4-FFF2-40B4-BE49-F238E27FC236}">
                <a16:creationId xmlns:a16="http://schemas.microsoft.com/office/drawing/2014/main" id="{1D7B38FC-9BB5-58A4-B3C5-E965D95BEE5A}"/>
              </a:ext>
            </a:extLst>
          </p:cNvPr>
          <p:cNvSpPr txBox="1"/>
          <p:nvPr/>
        </p:nvSpPr>
        <p:spPr>
          <a:xfrm>
            <a:off x="1466674" y="4017134"/>
            <a:ext cx="4865080" cy="553998"/>
          </a:xfrm>
          <a:prstGeom prst="rect">
            <a:avLst/>
          </a:prstGeom>
          <a:noFill/>
        </p:spPr>
        <p:txBody>
          <a:bodyPr wrap="square" lIns="91440" tIns="45720" rIns="91440" bIns="45720" rtlCol="0" anchor="t">
            <a:spAutoFit/>
          </a:bodyPr>
          <a:lstStyle/>
          <a:p>
            <a:pPr algn="just"/>
            <a:r>
              <a:rPr lang="pt-BR" sz="3000" dirty="0">
                <a:latin typeface="Bookman Old Style"/>
              </a:rPr>
              <a:t>Menor custo </a:t>
            </a:r>
          </a:p>
        </p:txBody>
      </p:sp>
      <p:pic>
        <p:nvPicPr>
          <p:cNvPr id="23" name="Gráfico 22" descr="Grupo de mulheres com preenchimento sólido">
            <a:extLst>
              <a:ext uri="{FF2B5EF4-FFF2-40B4-BE49-F238E27FC236}">
                <a16:creationId xmlns:a16="http://schemas.microsoft.com/office/drawing/2014/main" id="{429FB083-B68D-0B12-79DE-52FB8EDE9BD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1809" y="5382906"/>
            <a:ext cx="914400" cy="914400"/>
          </a:xfrm>
          <a:prstGeom prst="rect">
            <a:avLst/>
          </a:prstGeom>
        </p:spPr>
      </p:pic>
      <p:sp>
        <p:nvSpPr>
          <p:cNvPr id="24" name="CaixaDeTexto 23">
            <a:extLst>
              <a:ext uri="{FF2B5EF4-FFF2-40B4-BE49-F238E27FC236}">
                <a16:creationId xmlns:a16="http://schemas.microsoft.com/office/drawing/2014/main" id="{FF54D951-DC68-B179-9E4D-FD1446CB41AF}"/>
              </a:ext>
            </a:extLst>
          </p:cNvPr>
          <p:cNvSpPr txBox="1"/>
          <p:nvPr/>
        </p:nvSpPr>
        <p:spPr>
          <a:xfrm>
            <a:off x="1466674" y="5199675"/>
            <a:ext cx="7570622" cy="1015663"/>
          </a:xfrm>
          <a:prstGeom prst="rect">
            <a:avLst/>
          </a:prstGeom>
          <a:noFill/>
        </p:spPr>
        <p:txBody>
          <a:bodyPr wrap="square" lIns="91440" tIns="45720" rIns="91440" bIns="45720" rtlCol="0" anchor="t">
            <a:spAutoFit/>
          </a:bodyPr>
          <a:lstStyle/>
          <a:p>
            <a:pPr algn="just"/>
            <a:r>
              <a:rPr lang="pt-BR" sz="3000" dirty="0">
                <a:latin typeface="Bookman Old Style"/>
              </a:rPr>
              <a:t>Integralização capital social - </a:t>
            </a:r>
            <a:endParaRPr lang="pt-BR" dirty="0">
              <a:latin typeface="Bookman Old Style"/>
            </a:endParaRPr>
          </a:p>
          <a:p>
            <a:pPr algn="just"/>
            <a:r>
              <a:rPr lang="pt-BR" sz="3000" b="1" dirty="0">
                <a:latin typeface="Bookman Old Style"/>
              </a:rPr>
              <a:t>Sócios</a:t>
            </a:r>
            <a:r>
              <a:rPr lang="pt-BR" sz="3000" dirty="0">
                <a:latin typeface="Bookman Old Style"/>
              </a:rPr>
              <a:t> (Patrimônio | Moeda Corrente)  </a:t>
            </a:r>
          </a:p>
        </p:txBody>
      </p:sp>
      <p:pic>
        <p:nvPicPr>
          <p:cNvPr id="28" name="Gráfico 27" descr="Contrato com preenchimento sólido">
            <a:extLst>
              <a:ext uri="{FF2B5EF4-FFF2-40B4-BE49-F238E27FC236}">
                <a16:creationId xmlns:a16="http://schemas.microsoft.com/office/drawing/2014/main" id="{6FB5BDB2-412D-4743-73C5-944B50D5373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88561" y="6830614"/>
            <a:ext cx="914400" cy="914400"/>
          </a:xfrm>
          <a:prstGeom prst="rect">
            <a:avLst/>
          </a:prstGeom>
        </p:spPr>
      </p:pic>
      <p:sp>
        <p:nvSpPr>
          <p:cNvPr id="29" name="CaixaDeTexto 28">
            <a:extLst>
              <a:ext uri="{FF2B5EF4-FFF2-40B4-BE49-F238E27FC236}">
                <a16:creationId xmlns:a16="http://schemas.microsoft.com/office/drawing/2014/main" id="{8EC00652-E165-5CF6-9732-4C098A964F5B}"/>
              </a:ext>
            </a:extLst>
          </p:cNvPr>
          <p:cNvSpPr txBox="1"/>
          <p:nvPr/>
        </p:nvSpPr>
        <p:spPr>
          <a:xfrm>
            <a:off x="1349111" y="6830614"/>
            <a:ext cx="8702939" cy="1015663"/>
          </a:xfrm>
          <a:prstGeom prst="rect">
            <a:avLst/>
          </a:prstGeom>
          <a:noFill/>
        </p:spPr>
        <p:txBody>
          <a:bodyPr wrap="square" rtlCol="0">
            <a:spAutoFit/>
          </a:bodyPr>
          <a:lstStyle/>
          <a:p>
            <a:pPr algn="just"/>
            <a:r>
              <a:rPr lang="pt-BR" sz="3000" dirty="0">
                <a:latin typeface="Bookman Old Style" panose="02050604050505020204" pitchFamily="18" charset="0"/>
              </a:rPr>
              <a:t>Contrato Social e Acordo de Quotistas Corporativa. </a:t>
            </a:r>
          </a:p>
        </p:txBody>
      </p:sp>
      <p:pic>
        <p:nvPicPr>
          <p:cNvPr id="31" name="Gráfico 30" descr="Selo de Área de Transferência com preenchimento sólido">
            <a:extLst>
              <a:ext uri="{FF2B5EF4-FFF2-40B4-BE49-F238E27FC236}">
                <a16:creationId xmlns:a16="http://schemas.microsoft.com/office/drawing/2014/main" id="{69D5AF99-2236-D245-6E9A-DC545DB9572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99458" y="8522678"/>
            <a:ext cx="914400" cy="914400"/>
          </a:xfrm>
          <a:prstGeom prst="rect">
            <a:avLst/>
          </a:prstGeom>
        </p:spPr>
      </p:pic>
      <p:sp>
        <p:nvSpPr>
          <p:cNvPr id="32" name="CaixaDeTexto 31">
            <a:extLst>
              <a:ext uri="{FF2B5EF4-FFF2-40B4-BE49-F238E27FC236}">
                <a16:creationId xmlns:a16="http://schemas.microsoft.com/office/drawing/2014/main" id="{2D931997-A658-7D34-3A94-E6709C4923D4}"/>
              </a:ext>
            </a:extLst>
          </p:cNvPr>
          <p:cNvSpPr txBox="1"/>
          <p:nvPr/>
        </p:nvSpPr>
        <p:spPr>
          <a:xfrm>
            <a:off x="1349111" y="8522678"/>
            <a:ext cx="8405412" cy="1015663"/>
          </a:xfrm>
          <a:prstGeom prst="rect">
            <a:avLst/>
          </a:prstGeom>
          <a:noFill/>
        </p:spPr>
        <p:txBody>
          <a:bodyPr wrap="square" rtlCol="0">
            <a:spAutoFit/>
          </a:bodyPr>
          <a:lstStyle/>
          <a:p>
            <a:r>
              <a:rPr lang="pt-BR" sz="3000" dirty="0">
                <a:latin typeface="Bookman Old Style" panose="02050604050505020204" pitchFamily="18" charset="0"/>
              </a:rPr>
              <a:t>Importância: Prevenção de Conflitos, controle, gestão profissionalizada.</a:t>
            </a:r>
          </a:p>
        </p:txBody>
      </p:sp>
      <p:pic>
        <p:nvPicPr>
          <p:cNvPr id="33" name="Imagem 32">
            <a:extLst>
              <a:ext uri="{FF2B5EF4-FFF2-40B4-BE49-F238E27FC236}">
                <a16:creationId xmlns:a16="http://schemas.microsoft.com/office/drawing/2014/main" id="{718A42DA-BC66-E993-5738-9509E714FB9D}"/>
              </a:ext>
            </a:extLst>
          </p:cNvPr>
          <p:cNvPicPr>
            <a:picLocks noChangeAspect="1"/>
          </p:cNvPicPr>
          <p:nvPr/>
        </p:nvPicPr>
        <p:blipFill>
          <a:blip r:embed="rId11"/>
          <a:stretch>
            <a:fillRect/>
          </a:stretch>
        </p:blipFill>
        <p:spPr>
          <a:xfrm>
            <a:off x="143666" y="674316"/>
            <a:ext cx="3452159" cy="1844200"/>
          </a:xfrm>
          <a:prstGeom prst="rect">
            <a:avLst/>
          </a:prstGeom>
        </p:spPr>
      </p:pic>
      <p:sp>
        <p:nvSpPr>
          <p:cNvPr id="5" name="CaixaDeTexto 4">
            <a:extLst>
              <a:ext uri="{FF2B5EF4-FFF2-40B4-BE49-F238E27FC236}">
                <a16:creationId xmlns:a16="http://schemas.microsoft.com/office/drawing/2014/main" id="{CCD82C2F-9BB6-13E0-EA12-235DA93AB324}"/>
              </a:ext>
            </a:extLst>
          </p:cNvPr>
          <p:cNvSpPr txBox="1"/>
          <p:nvPr/>
        </p:nvSpPr>
        <p:spPr>
          <a:xfrm>
            <a:off x="10194800" y="2621363"/>
            <a:ext cx="9909300" cy="830997"/>
          </a:xfrm>
          <a:prstGeom prst="rect">
            <a:avLst/>
          </a:prstGeom>
          <a:solidFill>
            <a:schemeClr val="bg1">
              <a:lumMod val="85000"/>
            </a:schemeClr>
          </a:solidFill>
        </p:spPr>
        <p:txBody>
          <a:bodyPr wrap="square" lIns="91440" tIns="45720" rIns="91440" bIns="45720" rtlCol="0" anchor="t">
            <a:spAutoFit/>
          </a:bodyPr>
          <a:lstStyle/>
          <a:p>
            <a:pPr algn="just"/>
            <a:r>
              <a:rPr lang="pt-BR" sz="4800" dirty="0">
                <a:latin typeface="Bookman Old Style"/>
              </a:rPr>
              <a:t>SOCIEDADE ANÔNIMA(AÇÕES)</a:t>
            </a:r>
            <a:endParaRPr lang="pt-BR" dirty="0"/>
          </a:p>
        </p:txBody>
      </p:sp>
      <p:pic>
        <p:nvPicPr>
          <p:cNvPr id="9" name="Gráfico 8" descr="Dólar com preenchimento sólido">
            <a:extLst>
              <a:ext uri="{FF2B5EF4-FFF2-40B4-BE49-F238E27FC236}">
                <a16:creationId xmlns:a16="http://schemas.microsoft.com/office/drawing/2014/main" id="{3749EA32-3AB3-60D8-39FB-9883DDB02B9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59351" y="3839866"/>
            <a:ext cx="914400" cy="914400"/>
          </a:xfrm>
          <a:prstGeom prst="rect">
            <a:avLst/>
          </a:prstGeom>
        </p:spPr>
      </p:pic>
      <p:pic>
        <p:nvPicPr>
          <p:cNvPr id="10" name="Gráfico 9" descr="Grupo de mulheres com preenchimento sólido">
            <a:extLst>
              <a:ext uri="{FF2B5EF4-FFF2-40B4-BE49-F238E27FC236}">
                <a16:creationId xmlns:a16="http://schemas.microsoft.com/office/drawing/2014/main" id="{4A3D657B-F983-4640-0AB0-76A22C0F76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00487" y="5393101"/>
            <a:ext cx="914400" cy="914400"/>
          </a:xfrm>
          <a:prstGeom prst="rect">
            <a:avLst/>
          </a:prstGeom>
        </p:spPr>
      </p:pic>
      <p:pic>
        <p:nvPicPr>
          <p:cNvPr id="11" name="Gráfico 10" descr="Contrato com preenchimento sólido">
            <a:extLst>
              <a:ext uri="{FF2B5EF4-FFF2-40B4-BE49-F238E27FC236}">
                <a16:creationId xmlns:a16="http://schemas.microsoft.com/office/drawing/2014/main" id="{EA85FE23-78B3-FD4B-5CD1-9F8D54941A7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79528" y="6830614"/>
            <a:ext cx="914400" cy="914400"/>
          </a:xfrm>
          <a:prstGeom prst="rect">
            <a:avLst/>
          </a:prstGeom>
        </p:spPr>
      </p:pic>
      <p:pic>
        <p:nvPicPr>
          <p:cNvPr id="12" name="Gráfico 11" descr="Selo de Área de Transferência com preenchimento sólido">
            <a:extLst>
              <a:ext uri="{FF2B5EF4-FFF2-40B4-BE49-F238E27FC236}">
                <a16:creationId xmlns:a16="http://schemas.microsoft.com/office/drawing/2014/main" id="{64DA9158-B133-B201-C736-EE95CA3DC7C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259351" y="8508497"/>
            <a:ext cx="914400" cy="914400"/>
          </a:xfrm>
          <a:prstGeom prst="rect">
            <a:avLst/>
          </a:prstGeom>
        </p:spPr>
      </p:pic>
      <p:sp>
        <p:nvSpPr>
          <p:cNvPr id="13" name="CaixaDeTexto 12">
            <a:extLst>
              <a:ext uri="{FF2B5EF4-FFF2-40B4-BE49-F238E27FC236}">
                <a16:creationId xmlns:a16="http://schemas.microsoft.com/office/drawing/2014/main" id="{92E33784-60A0-F359-4751-93157DAC7DEE}"/>
              </a:ext>
            </a:extLst>
          </p:cNvPr>
          <p:cNvSpPr txBox="1"/>
          <p:nvPr/>
        </p:nvSpPr>
        <p:spPr>
          <a:xfrm>
            <a:off x="11580040" y="3930814"/>
            <a:ext cx="2743200"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sz="3000" dirty="0">
                <a:latin typeface="Bookman Old Style"/>
              </a:rPr>
              <a:t>Maior custo </a:t>
            </a:r>
            <a:endParaRPr lang="pt-BR" dirty="0"/>
          </a:p>
        </p:txBody>
      </p:sp>
      <p:sp>
        <p:nvSpPr>
          <p:cNvPr id="14" name="CaixaDeTexto 13">
            <a:extLst>
              <a:ext uri="{FF2B5EF4-FFF2-40B4-BE49-F238E27FC236}">
                <a16:creationId xmlns:a16="http://schemas.microsoft.com/office/drawing/2014/main" id="{1A72C7C7-B8D9-6DD9-E995-E97C234EC958}"/>
              </a:ext>
            </a:extLst>
          </p:cNvPr>
          <p:cNvSpPr txBox="1"/>
          <p:nvPr/>
        </p:nvSpPr>
        <p:spPr>
          <a:xfrm>
            <a:off x="11417951" y="5345241"/>
            <a:ext cx="8219585"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pt-BR" sz="3000" dirty="0">
                <a:latin typeface="Bookman Old Style"/>
                <a:cs typeface="Segoe UI"/>
              </a:rPr>
              <a:t>Integralização capital social: recursos dos:</a:t>
            </a:r>
            <a:r>
              <a:rPr lang="en-US" sz="3000" dirty="0">
                <a:latin typeface="Bookman Old Style"/>
                <a:cs typeface="Segoe UI"/>
              </a:rPr>
              <a:t>​</a:t>
            </a:r>
          </a:p>
          <a:p>
            <a:pPr algn="just"/>
            <a:r>
              <a:rPr lang="pt-BR" sz="3000" dirty="0">
                <a:latin typeface="Bookman Old Style"/>
                <a:cs typeface="Segoe UI"/>
              </a:rPr>
              <a:t>​</a:t>
            </a:r>
            <a:r>
              <a:rPr lang="pt-BR" sz="3000" b="1" dirty="0">
                <a:latin typeface="Bookman Old Style"/>
                <a:cs typeface="Segoe UI"/>
              </a:rPr>
              <a:t>Sócios</a:t>
            </a:r>
            <a:r>
              <a:rPr lang="pt-BR" sz="3000" dirty="0">
                <a:latin typeface="Bookman Old Style"/>
                <a:cs typeface="Segoe UI"/>
              </a:rPr>
              <a:t> (Patrimônio | Moeda corrente) </a:t>
            </a:r>
            <a:endParaRPr lang="en-US" sz="3000" dirty="0">
              <a:latin typeface="Bookman Old Style"/>
              <a:cs typeface="Segoe UI"/>
            </a:endParaRPr>
          </a:p>
        </p:txBody>
      </p:sp>
      <p:sp>
        <p:nvSpPr>
          <p:cNvPr id="15" name="CaixaDeTexto 14">
            <a:extLst>
              <a:ext uri="{FF2B5EF4-FFF2-40B4-BE49-F238E27FC236}">
                <a16:creationId xmlns:a16="http://schemas.microsoft.com/office/drawing/2014/main" id="{3E49F8A2-0793-BD86-9F30-7AB6D523DFFD}"/>
              </a:ext>
            </a:extLst>
          </p:cNvPr>
          <p:cNvSpPr txBox="1"/>
          <p:nvPr/>
        </p:nvSpPr>
        <p:spPr>
          <a:xfrm>
            <a:off x="11417951" y="6944334"/>
            <a:ext cx="8039441"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sz="3000" dirty="0">
                <a:latin typeface="Bookman Old Style"/>
              </a:rPr>
              <a:t>Estatuto social | Acordo de Acionista​</a:t>
            </a:r>
            <a:endParaRPr lang="pt-BR" dirty="0"/>
          </a:p>
        </p:txBody>
      </p:sp>
      <p:sp>
        <p:nvSpPr>
          <p:cNvPr id="16" name="CaixaDeTexto 15">
            <a:extLst>
              <a:ext uri="{FF2B5EF4-FFF2-40B4-BE49-F238E27FC236}">
                <a16:creationId xmlns:a16="http://schemas.microsoft.com/office/drawing/2014/main" id="{0D1F5B6F-4547-7A3B-BF3B-D476F2ECF45A}"/>
              </a:ext>
            </a:extLst>
          </p:cNvPr>
          <p:cNvSpPr txBox="1"/>
          <p:nvPr/>
        </p:nvSpPr>
        <p:spPr>
          <a:xfrm>
            <a:off x="11318870" y="8214164"/>
            <a:ext cx="8417745"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pt-BR" sz="2800" dirty="0">
                <a:latin typeface="Georgia"/>
                <a:cs typeface="Segoe UI"/>
              </a:rPr>
              <a:t>Importância: </a:t>
            </a:r>
            <a:r>
              <a:rPr lang="pt-BR" sz="2800" b="1" u="sng" dirty="0">
                <a:latin typeface="Georgia"/>
                <a:cs typeface="Segoe UI"/>
              </a:rPr>
              <a:t>Transferência das Ações por registro em Livro da Sociedade e sem publicidade nos órgãos de registro</a:t>
            </a:r>
            <a:r>
              <a:rPr lang="en-US" sz="2800" b="1" u="sng" dirty="0">
                <a:latin typeface="Georgia"/>
                <a:cs typeface="Segoe UI"/>
              </a:rPr>
              <a:t>.</a:t>
            </a:r>
          </a:p>
        </p:txBody>
      </p:sp>
      <p:pic>
        <p:nvPicPr>
          <p:cNvPr id="8" name="Gráfico 7" descr="Dinheiro estrutura de tópicos">
            <a:extLst>
              <a:ext uri="{FF2B5EF4-FFF2-40B4-BE49-F238E27FC236}">
                <a16:creationId xmlns:a16="http://schemas.microsoft.com/office/drawing/2014/main" id="{1FDF65AD-E8CA-0E13-19DB-87B4FE49B02A}"/>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46300" y="10214742"/>
            <a:ext cx="914400" cy="914400"/>
          </a:xfrm>
          <a:prstGeom prst="rect">
            <a:avLst/>
          </a:prstGeom>
        </p:spPr>
      </p:pic>
      <p:pic>
        <p:nvPicPr>
          <p:cNvPr id="17" name="Gráfico 16" descr="Dinheiro estrutura de tópicos">
            <a:extLst>
              <a:ext uri="{FF2B5EF4-FFF2-40B4-BE49-F238E27FC236}">
                <a16:creationId xmlns:a16="http://schemas.microsoft.com/office/drawing/2014/main" id="{C7B0F9D0-2B13-A63B-7200-FF3069F3DAD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106943" y="10461670"/>
            <a:ext cx="914400" cy="914400"/>
          </a:xfrm>
          <a:prstGeom prst="rect">
            <a:avLst/>
          </a:prstGeom>
        </p:spPr>
      </p:pic>
      <p:sp>
        <p:nvSpPr>
          <p:cNvPr id="22" name="Retângulo 21">
            <a:extLst>
              <a:ext uri="{FF2B5EF4-FFF2-40B4-BE49-F238E27FC236}">
                <a16:creationId xmlns:a16="http://schemas.microsoft.com/office/drawing/2014/main" id="{EF4840F3-D1B1-A69C-CA53-F15A30A3F37B}"/>
              </a:ext>
            </a:extLst>
          </p:cNvPr>
          <p:cNvSpPr/>
          <p:nvPr/>
        </p:nvSpPr>
        <p:spPr>
          <a:xfrm>
            <a:off x="1540392" y="10397761"/>
            <a:ext cx="7131253" cy="954107"/>
          </a:xfrm>
          <a:prstGeom prst="rect">
            <a:avLst/>
          </a:prstGeom>
        </p:spPr>
        <p:txBody>
          <a:bodyPr wrap="square" anchor="t">
            <a:spAutoFit/>
          </a:bodyPr>
          <a:lstStyle/>
          <a:p>
            <a:pPr algn="just"/>
            <a:r>
              <a:rPr lang="pt-BR" sz="2800" dirty="0">
                <a:latin typeface="Georgia"/>
                <a:cs typeface="Segoe UI"/>
              </a:rPr>
              <a:t>Distribuição de lucros e dividendos desproporcional ​</a:t>
            </a:r>
          </a:p>
        </p:txBody>
      </p:sp>
    </p:spTree>
    <p:extLst>
      <p:ext uri="{BB962C8B-B14F-4D97-AF65-F5344CB8AC3E}">
        <p14:creationId xmlns:p14="http://schemas.microsoft.com/office/powerpoint/2010/main" val="38568873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m 16">
            <a:extLst>
              <a:ext uri="{FF2B5EF4-FFF2-40B4-BE49-F238E27FC236}">
                <a16:creationId xmlns:a16="http://schemas.microsoft.com/office/drawing/2014/main" id="{164B616D-2594-F376-7067-CAA331B8AD2F}"/>
              </a:ext>
            </a:extLst>
          </p:cNvPr>
          <p:cNvPicPr>
            <a:picLocks noChangeAspect="1"/>
          </p:cNvPicPr>
          <p:nvPr/>
        </p:nvPicPr>
        <p:blipFill>
          <a:blip r:embed="rId2"/>
          <a:stretch>
            <a:fillRect/>
          </a:stretch>
        </p:blipFill>
        <p:spPr>
          <a:xfrm>
            <a:off x="-16292" y="-15766"/>
            <a:ext cx="20120392" cy="2109399"/>
          </a:xfrm>
          <a:prstGeom prst="rect">
            <a:avLst/>
          </a:prstGeom>
        </p:spPr>
      </p:pic>
      <p:sp>
        <p:nvSpPr>
          <p:cNvPr id="18" name="CaixaDeTexto 17">
            <a:extLst>
              <a:ext uri="{FF2B5EF4-FFF2-40B4-BE49-F238E27FC236}">
                <a16:creationId xmlns:a16="http://schemas.microsoft.com/office/drawing/2014/main" id="{3A210B9B-DBF4-2455-267F-D9342F9866B8}"/>
              </a:ext>
            </a:extLst>
          </p:cNvPr>
          <p:cNvSpPr txBox="1"/>
          <p:nvPr/>
        </p:nvSpPr>
        <p:spPr>
          <a:xfrm>
            <a:off x="3190989" y="341591"/>
            <a:ext cx="15938938" cy="861774"/>
          </a:xfrm>
          <a:prstGeom prst="rect">
            <a:avLst/>
          </a:prstGeom>
          <a:noFill/>
        </p:spPr>
        <p:txBody>
          <a:bodyPr wrap="square" rtlCol="0">
            <a:spAutoFit/>
          </a:bodyPr>
          <a:lstStyle/>
          <a:p>
            <a:pPr algn="ctr"/>
            <a:r>
              <a:rPr lang="pt-BR" sz="5000" b="1" dirty="0">
                <a:solidFill>
                  <a:schemeClr val="bg1"/>
                </a:solidFill>
                <a:latin typeface="Bookman Old Style" panose="02050604050505020204" pitchFamily="18" charset="0"/>
              </a:rPr>
              <a:t>Imunidade em Relação ao ITBI</a:t>
            </a:r>
          </a:p>
        </p:txBody>
      </p:sp>
      <p:pic>
        <p:nvPicPr>
          <p:cNvPr id="19" name="Imagem 18">
            <a:extLst>
              <a:ext uri="{FF2B5EF4-FFF2-40B4-BE49-F238E27FC236}">
                <a16:creationId xmlns:a16="http://schemas.microsoft.com/office/drawing/2014/main" id="{DE9DE10D-A9E3-6F63-6FB7-8591D9C40E02}"/>
              </a:ext>
            </a:extLst>
          </p:cNvPr>
          <p:cNvPicPr>
            <a:picLocks noChangeAspect="1"/>
          </p:cNvPicPr>
          <p:nvPr/>
        </p:nvPicPr>
        <p:blipFill>
          <a:blip r:embed="rId3"/>
          <a:stretch>
            <a:fillRect/>
          </a:stretch>
        </p:blipFill>
        <p:spPr>
          <a:xfrm>
            <a:off x="157655" y="116833"/>
            <a:ext cx="3452159" cy="1844200"/>
          </a:xfrm>
          <a:prstGeom prst="rect">
            <a:avLst/>
          </a:prstGeom>
        </p:spPr>
      </p:pic>
      <p:sp>
        <p:nvSpPr>
          <p:cNvPr id="3" name="CaixaDeTexto 2">
            <a:extLst>
              <a:ext uri="{FF2B5EF4-FFF2-40B4-BE49-F238E27FC236}">
                <a16:creationId xmlns:a16="http://schemas.microsoft.com/office/drawing/2014/main" id="{3DE387D7-F85E-49C9-3DA9-C24A3D00C824}"/>
              </a:ext>
            </a:extLst>
          </p:cNvPr>
          <p:cNvSpPr txBox="1"/>
          <p:nvPr/>
        </p:nvSpPr>
        <p:spPr>
          <a:xfrm>
            <a:off x="551793" y="2714763"/>
            <a:ext cx="14378151" cy="10618291"/>
          </a:xfrm>
          <a:prstGeom prst="rect">
            <a:avLst/>
          </a:prstGeom>
          <a:noFill/>
        </p:spPr>
        <p:txBody>
          <a:bodyPr wrap="square" lIns="91440" tIns="45720" rIns="91440" bIns="45720" anchor="t">
            <a:spAutoFit/>
          </a:bodyPr>
          <a:lstStyle/>
          <a:p>
            <a:pPr algn="ctr"/>
            <a:r>
              <a:rPr lang="pt-BR" sz="3600" dirty="0">
                <a:latin typeface="Bookman Old Style"/>
              </a:rPr>
              <a:t>RECURSO EXTRAORDINÁRIO 796.376 </a:t>
            </a:r>
          </a:p>
          <a:p>
            <a:pPr algn="just"/>
            <a:endParaRPr lang="pt-BR" sz="3600" dirty="0">
              <a:latin typeface="Bookman Old Style"/>
            </a:endParaRPr>
          </a:p>
          <a:p>
            <a:pPr algn="just"/>
            <a:r>
              <a:rPr lang="pt-BR" sz="3600" dirty="0">
                <a:latin typeface="Bookman Old Style"/>
              </a:rPr>
              <a:t>EMENTA. CONSTITUCIONAL E TRIBUTÁRIO. IMPOSTO DE TRANSMISSÃO DE BENS IMÓVEIS - ITBI. IMUNIDADE PREVISTA NO ART. 156, § 2º, I DA CONSTITUIÇÃO. APLICABILIDADE ATÉ O LIMITE DO CAPITAL SOCIAL A SER INTEGRALIZADO. RECURSO EXTRAORDINÁRIO IMPROVIDO. </a:t>
            </a:r>
          </a:p>
          <a:p>
            <a:pPr algn="just"/>
            <a:endParaRPr lang="pt-BR" sz="3600" dirty="0">
              <a:latin typeface="Bookman Old Style"/>
            </a:endParaRPr>
          </a:p>
          <a:p>
            <a:pPr algn="just"/>
            <a:r>
              <a:rPr lang="pt-BR" sz="3600" dirty="0">
                <a:latin typeface="Bookman Old Style"/>
              </a:rPr>
              <a:t>(...)</a:t>
            </a:r>
          </a:p>
          <a:p>
            <a:pPr algn="just"/>
            <a:endParaRPr lang="pt-BR" sz="3600" dirty="0">
              <a:latin typeface="Bookman Old Style"/>
            </a:endParaRPr>
          </a:p>
          <a:p>
            <a:pPr algn="just"/>
            <a:r>
              <a:rPr lang="pt-BR" sz="3600" dirty="0">
                <a:latin typeface="Bookman Old Style"/>
              </a:rPr>
              <a:t>Recurso Extraordinário a que se nega provimento. Tema 796, fixada a seguinte tese de repercussão geral: “</a:t>
            </a:r>
            <a:r>
              <a:rPr lang="pt-BR" sz="3600" b="1" u="sng" dirty="0">
                <a:latin typeface="Bookman Old Style"/>
              </a:rPr>
              <a:t>A imunidade em relação ao ITBI, prevista no inciso I do § 2º do art. 156 da Constituição Federal, não alcança o valor dos bens que exceder o limite do capital social a ser integralizado</a:t>
            </a:r>
            <a:r>
              <a:rPr lang="pt-BR" sz="3600" dirty="0">
                <a:latin typeface="Bookman Old Style"/>
              </a:rPr>
              <a:t>". </a:t>
            </a:r>
          </a:p>
          <a:p>
            <a:pPr algn="just"/>
            <a:endParaRPr lang="pt-BR" sz="3600" dirty="0">
              <a:latin typeface="Bookman Old Style"/>
            </a:endParaRPr>
          </a:p>
          <a:p>
            <a:pPr algn="just"/>
            <a:endParaRPr lang="pt-BR" sz="3600" dirty="0"/>
          </a:p>
          <a:p>
            <a:pPr algn="just"/>
            <a:endParaRPr lang="pt-BR" sz="3600" dirty="0"/>
          </a:p>
          <a:p>
            <a:pPr algn="just"/>
            <a:endParaRPr lang="pt-BR" sz="3600" dirty="0"/>
          </a:p>
        </p:txBody>
      </p:sp>
      <p:pic>
        <p:nvPicPr>
          <p:cNvPr id="5" name="Imagem 4">
            <a:extLst>
              <a:ext uri="{FF2B5EF4-FFF2-40B4-BE49-F238E27FC236}">
                <a16:creationId xmlns:a16="http://schemas.microsoft.com/office/drawing/2014/main" id="{8DDD3360-DD1F-B959-A0AB-5B6E14CF684A}"/>
              </a:ext>
            </a:extLst>
          </p:cNvPr>
          <p:cNvPicPr>
            <a:picLocks noChangeAspect="1"/>
          </p:cNvPicPr>
          <p:nvPr/>
        </p:nvPicPr>
        <p:blipFill>
          <a:blip r:embed="rId4"/>
          <a:stretch>
            <a:fillRect/>
          </a:stretch>
        </p:blipFill>
        <p:spPr>
          <a:xfrm>
            <a:off x="15592097" y="7610534"/>
            <a:ext cx="2919139" cy="2919139"/>
          </a:xfrm>
          <a:prstGeom prst="rect">
            <a:avLst/>
          </a:prstGeom>
        </p:spPr>
      </p:pic>
    </p:spTree>
    <p:extLst>
      <p:ext uri="{BB962C8B-B14F-4D97-AF65-F5344CB8AC3E}">
        <p14:creationId xmlns:p14="http://schemas.microsoft.com/office/powerpoint/2010/main" val="2755960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m 16">
            <a:extLst>
              <a:ext uri="{FF2B5EF4-FFF2-40B4-BE49-F238E27FC236}">
                <a16:creationId xmlns:a16="http://schemas.microsoft.com/office/drawing/2014/main" id="{164B616D-2594-F376-7067-CAA331B8AD2F}"/>
              </a:ext>
            </a:extLst>
          </p:cNvPr>
          <p:cNvPicPr>
            <a:picLocks noChangeAspect="1"/>
          </p:cNvPicPr>
          <p:nvPr/>
        </p:nvPicPr>
        <p:blipFill>
          <a:blip r:embed="rId2"/>
          <a:stretch>
            <a:fillRect/>
          </a:stretch>
        </p:blipFill>
        <p:spPr>
          <a:xfrm>
            <a:off x="-16292" y="-15766"/>
            <a:ext cx="20120392" cy="2109399"/>
          </a:xfrm>
          <a:prstGeom prst="rect">
            <a:avLst/>
          </a:prstGeom>
        </p:spPr>
      </p:pic>
      <p:sp>
        <p:nvSpPr>
          <p:cNvPr id="18" name="CaixaDeTexto 17">
            <a:extLst>
              <a:ext uri="{FF2B5EF4-FFF2-40B4-BE49-F238E27FC236}">
                <a16:creationId xmlns:a16="http://schemas.microsoft.com/office/drawing/2014/main" id="{3A210B9B-DBF4-2455-267F-D9342F9866B8}"/>
              </a:ext>
            </a:extLst>
          </p:cNvPr>
          <p:cNvSpPr txBox="1"/>
          <p:nvPr/>
        </p:nvSpPr>
        <p:spPr>
          <a:xfrm>
            <a:off x="3254051" y="515012"/>
            <a:ext cx="15938938" cy="646331"/>
          </a:xfrm>
          <a:prstGeom prst="rect">
            <a:avLst/>
          </a:prstGeom>
          <a:noFill/>
        </p:spPr>
        <p:txBody>
          <a:bodyPr wrap="square" lIns="91440" tIns="45720" rIns="91440" bIns="45720" rtlCol="0" anchor="t">
            <a:spAutoFit/>
          </a:bodyPr>
          <a:lstStyle/>
          <a:p>
            <a:pPr algn="ctr"/>
            <a:r>
              <a:rPr lang="pt-BR" sz="3600" b="1" dirty="0">
                <a:solidFill>
                  <a:schemeClr val="bg1"/>
                </a:solidFill>
                <a:ea typeface="+mn-lt"/>
                <a:cs typeface="+mn-lt"/>
              </a:rPr>
              <a:t>Exceção à Imunidade - Atividade Preponderante – Novos Precedentes </a:t>
            </a:r>
            <a:endParaRPr lang="pt-BR" sz="2800" dirty="0">
              <a:solidFill>
                <a:schemeClr val="bg1"/>
              </a:solidFill>
            </a:endParaRPr>
          </a:p>
        </p:txBody>
      </p:sp>
      <p:pic>
        <p:nvPicPr>
          <p:cNvPr id="19" name="Imagem 18">
            <a:extLst>
              <a:ext uri="{FF2B5EF4-FFF2-40B4-BE49-F238E27FC236}">
                <a16:creationId xmlns:a16="http://schemas.microsoft.com/office/drawing/2014/main" id="{DE9DE10D-A9E3-6F63-6FB7-8591D9C40E02}"/>
              </a:ext>
            </a:extLst>
          </p:cNvPr>
          <p:cNvPicPr>
            <a:picLocks noChangeAspect="1"/>
          </p:cNvPicPr>
          <p:nvPr/>
        </p:nvPicPr>
        <p:blipFill>
          <a:blip r:embed="rId3"/>
          <a:stretch>
            <a:fillRect/>
          </a:stretch>
        </p:blipFill>
        <p:spPr>
          <a:xfrm>
            <a:off x="157655" y="116833"/>
            <a:ext cx="3452159" cy="1844200"/>
          </a:xfrm>
          <a:prstGeom prst="rect">
            <a:avLst/>
          </a:prstGeom>
        </p:spPr>
      </p:pic>
      <p:sp>
        <p:nvSpPr>
          <p:cNvPr id="3" name="CaixaDeTexto 2">
            <a:extLst>
              <a:ext uri="{FF2B5EF4-FFF2-40B4-BE49-F238E27FC236}">
                <a16:creationId xmlns:a16="http://schemas.microsoft.com/office/drawing/2014/main" id="{B73FA0D6-D6B7-C7DF-8817-41E20F3AB2F8}"/>
              </a:ext>
            </a:extLst>
          </p:cNvPr>
          <p:cNvSpPr txBox="1"/>
          <p:nvPr/>
        </p:nvSpPr>
        <p:spPr>
          <a:xfrm>
            <a:off x="1272133" y="2491812"/>
            <a:ext cx="13116909" cy="9510296"/>
          </a:xfrm>
          <a:prstGeom prst="rect">
            <a:avLst/>
          </a:prstGeom>
          <a:noFill/>
        </p:spPr>
        <p:txBody>
          <a:bodyPr wrap="square" lIns="91440" tIns="45720" rIns="91440" bIns="45720" anchor="t">
            <a:spAutoFit/>
          </a:bodyPr>
          <a:lstStyle/>
          <a:p>
            <a:pPr algn="just"/>
            <a:r>
              <a:rPr lang="pt-BR" sz="2800" b="0" i="0" dirty="0">
                <a:solidFill>
                  <a:srgbClr val="000000"/>
                </a:solidFill>
                <a:effectLst/>
                <a:latin typeface="Bookman Old Style"/>
              </a:rPr>
              <a:t>AGRAVO DE INSTRUMENTO – MANDADO DE SEGURANÇA – IMUNIDADE – ITBI – Decisão que indeferiu a tutela antecipada que visava ao reconhecimento da imunidade quanto ao ITBI incidente sobre a operação de integralização do capital social da agravante por meio da conferência de bem imóvel – Pleito de reforma da decisão – Cabimento – Imunidade de ITBI sobre a transmissão de bens para fins de integralização de capital social de pessoa jurídica que é incondicionada, nos termos do decidido do RE nº 796.376/SC pelo STF – </a:t>
            </a:r>
            <a:r>
              <a:rPr lang="pt-BR" sz="4800" b="1" i="0" dirty="0">
                <a:solidFill>
                  <a:srgbClr val="000000"/>
                </a:solidFill>
                <a:effectLst/>
                <a:latin typeface="Bookman Old Style"/>
              </a:rPr>
              <a:t>Inaplicabilidade da exceção à imunidade consistente na configuração de atividade preponderante da agravante de compra e venda de bens imóveis</a:t>
            </a:r>
            <a:r>
              <a:rPr lang="pt-BR" sz="4800" b="0" i="0" dirty="0">
                <a:solidFill>
                  <a:srgbClr val="000000"/>
                </a:solidFill>
                <a:effectLst/>
                <a:latin typeface="Bookman Old Style"/>
              </a:rPr>
              <a:t> </a:t>
            </a:r>
            <a:r>
              <a:rPr lang="pt-BR" sz="2800" b="0" i="0" dirty="0">
                <a:solidFill>
                  <a:srgbClr val="000000"/>
                </a:solidFill>
                <a:effectLst/>
                <a:latin typeface="Bookman Old Style"/>
              </a:rPr>
              <a:t>– “Fundamento relevante” verificado – Potencialidade de lançamento de vultosa exação pelo agravado e de mácula à regularidade fiscal da agravante caso não seja concedida a liminar – “Possibilidade da ineficácia da medida” também verificada – Concessão da liminar devida – Decisão reformada – AGRAVO DE INSTRUMENTO provido. (TJSP, AI n° 2042850-06.2021.8.26.0000, Rel. Des. Kleber Leyser de Aquino, 14ª Câmara de Direito Público, </a:t>
            </a:r>
            <a:r>
              <a:rPr lang="pt-BR" sz="2800" b="1" i="0" dirty="0">
                <a:solidFill>
                  <a:srgbClr val="000000"/>
                </a:solidFill>
                <a:effectLst/>
                <a:latin typeface="Bookman Old Style"/>
              </a:rPr>
              <a:t>j. </a:t>
            </a:r>
            <a:r>
              <a:rPr lang="pt-BR" sz="2800" b="0" i="0" dirty="0">
                <a:solidFill>
                  <a:srgbClr val="000000"/>
                </a:solidFill>
                <a:effectLst/>
                <a:latin typeface="Bookman Old Style"/>
              </a:rPr>
              <a:t>23/04/202, Publicação</a:t>
            </a:r>
            <a:r>
              <a:rPr lang="pt-BR" sz="2800" b="1" i="0" dirty="0">
                <a:solidFill>
                  <a:srgbClr val="000000"/>
                </a:solidFill>
                <a:effectLst/>
                <a:latin typeface="Bookman Old Style"/>
              </a:rPr>
              <a:t> </a:t>
            </a:r>
            <a:r>
              <a:rPr lang="pt-BR" sz="2800" b="0" i="0" dirty="0">
                <a:solidFill>
                  <a:srgbClr val="000000"/>
                </a:solidFill>
                <a:effectLst/>
                <a:latin typeface="Bookman Old Style"/>
              </a:rPr>
              <a:t>23/04/2021)</a:t>
            </a:r>
            <a:endParaRPr lang="pt-BR" sz="2800" dirty="0">
              <a:latin typeface="Bookman Old Style"/>
            </a:endParaRPr>
          </a:p>
        </p:txBody>
      </p:sp>
      <p:pic>
        <p:nvPicPr>
          <p:cNvPr id="4" name="Imagem 3">
            <a:extLst>
              <a:ext uri="{FF2B5EF4-FFF2-40B4-BE49-F238E27FC236}">
                <a16:creationId xmlns:a16="http://schemas.microsoft.com/office/drawing/2014/main" id="{C3CA67D2-9D84-E974-AE74-0E0D6D904B79}"/>
              </a:ext>
            </a:extLst>
          </p:cNvPr>
          <p:cNvPicPr>
            <a:picLocks noChangeAspect="1"/>
          </p:cNvPicPr>
          <p:nvPr/>
        </p:nvPicPr>
        <p:blipFill>
          <a:blip r:embed="rId4"/>
          <a:stretch>
            <a:fillRect/>
          </a:stretch>
        </p:blipFill>
        <p:spPr>
          <a:xfrm>
            <a:off x="14550659" y="8655269"/>
            <a:ext cx="5553441" cy="3284905"/>
          </a:xfrm>
          <a:prstGeom prst="rect">
            <a:avLst/>
          </a:prstGeom>
        </p:spPr>
      </p:pic>
    </p:spTree>
    <p:extLst>
      <p:ext uri="{BB962C8B-B14F-4D97-AF65-F5344CB8AC3E}">
        <p14:creationId xmlns:p14="http://schemas.microsoft.com/office/powerpoint/2010/main" val="18617482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m 16">
            <a:extLst>
              <a:ext uri="{FF2B5EF4-FFF2-40B4-BE49-F238E27FC236}">
                <a16:creationId xmlns:a16="http://schemas.microsoft.com/office/drawing/2014/main" id="{164B616D-2594-F376-7067-CAA331B8AD2F}"/>
              </a:ext>
            </a:extLst>
          </p:cNvPr>
          <p:cNvPicPr>
            <a:picLocks noChangeAspect="1"/>
          </p:cNvPicPr>
          <p:nvPr/>
        </p:nvPicPr>
        <p:blipFill>
          <a:blip r:embed="rId2"/>
          <a:stretch>
            <a:fillRect/>
          </a:stretch>
        </p:blipFill>
        <p:spPr>
          <a:xfrm>
            <a:off x="-16292" y="-15766"/>
            <a:ext cx="20120392" cy="2109399"/>
          </a:xfrm>
          <a:prstGeom prst="rect">
            <a:avLst/>
          </a:prstGeom>
        </p:spPr>
      </p:pic>
      <p:sp>
        <p:nvSpPr>
          <p:cNvPr id="18" name="CaixaDeTexto 17">
            <a:extLst>
              <a:ext uri="{FF2B5EF4-FFF2-40B4-BE49-F238E27FC236}">
                <a16:creationId xmlns:a16="http://schemas.microsoft.com/office/drawing/2014/main" id="{3A210B9B-DBF4-2455-267F-D9342F9866B8}"/>
              </a:ext>
            </a:extLst>
          </p:cNvPr>
          <p:cNvSpPr txBox="1"/>
          <p:nvPr/>
        </p:nvSpPr>
        <p:spPr>
          <a:xfrm>
            <a:off x="3190989" y="341591"/>
            <a:ext cx="15938938" cy="861774"/>
          </a:xfrm>
          <a:prstGeom prst="rect">
            <a:avLst/>
          </a:prstGeom>
          <a:noFill/>
        </p:spPr>
        <p:txBody>
          <a:bodyPr wrap="square" rtlCol="0">
            <a:spAutoFit/>
          </a:bodyPr>
          <a:lstStyle/>
          <a:p>
            <a:pPr algn="ctr"/>
            <a:r>
              <a:rPr lang="pt-BR" sz="5000" b="1" dirty="0">
                <a:solidFill>
                  <a:schemeClr val="bg1"/>
                </a:solidFill>
                <a:latin typeface="Bookman Old Style" panose="02050604050505020204" pitchFamily="18" charset="0"/>
              </a:rPr>
              <a:t>Imunidade em Relação ao ITBI</a:t>
            </a:r>
          </a:p>
        </p:txBody>
      </p:sp>
      <p:pic>
        <p:nvPicPr>
          <p:cNvPr id="19" name="Imagem 18">
            <a:extLst>
              <a:ext uri="{FF2B5EF4-FFF2-40B4-BE49-F238E27FC236}">
                <a16:creationId xmlns:a16="http://schemas.microsoft.com/office/drawing/2014/main" id="{DE9DE10D-A9E3-6F63-6FB7-8591D9C40E02}"/>
              </a:ext>
            </a:extLst>
          </p:cNvPr>
          <p:cNvPicPr>
            <a:picLocks noChangeAspect="1"/>
          </p:cNvPicPr>
          <p:nvPr/>
        </p:nvPicPr>
        <p:blipFill>
          <a:blip r:embed="rId3"/>
          <a:stretch>
            <a:fillRect/>
          </a:stretch>
        </p:blipFill>
        <p:spPr>
          <a:xfrm>
            <a:off x="157655" y="116833"/>
            <a:ext cx="3452159" cy="1844200"/>
          </a:xfrm>
          <a:prstGeom prst="rect">
            <a:avLst/>
          </a:prstGeom>
        </p:spPr>
      </p:pic>
      <p:sp>
        <p:nvSpPr>
          <p:cNvPr id="4" name="CaixaDeTexto 3">
            <a:extLst>
              <a:ext uri="{FF2B5EF4-FFF2-40B4-BE49-F238E27FC236}">
                <a16:creationId xmlns:a16="http://schemas.microsoft.com/office/drawing/2014/main" id="{4A10BD89-821F-8E95-E479-BFB3AC90BADD}"/>
              </a:ext>
            </a:extLst>
          </p:cNvPr>
          <p:cNvSpPr txBox="1"/>
          <p:nvPr/>
        </p:nvSpPr>
        <p:spPr>
          <a:xfrm>
            <a:off x="915669" y="2450990"/>
            <a:ext cx="14392648" cy="10064294"/>
          </a:xfrm>
          <a:prstGeom prst="rect">
            <a:avLst/>
          </a:prstGeom>
          <a:noFill/>
        </p:spPr>
        <p:txBody>
          <a:bodyPr wrap="square">
            <a:spAutoFit/>
          </a:bodyPr>
          <a:lstStyle/>
          <a:p>
            <a:pPr algn="just"/>
            <a:r>
              <a:rPr lang="pt-BR" b="0" i="0" dirty="0">
                <a:effectLst/>
                <a:latin typeface="Bookman Old Style" panose="02050604050505020204" pitchFamily="18" charset="0"/>
              </a:rPr>
              <a:t>EMENTA: APELAÇÃO CÍVEL E REEXAME NECESSÁRIO. MANDADO DE SEGURANÇA. TRANSFERÊNCIA DE IMÓVEIS PARA INTEGRALIZAÇÃO DE CAPITAL SOCIAL. ITBI. BASE DE CÁLCULO. VALOR DA DECLARAÇÃO CONFORME LEI 9.249/1995 APLICA-SE APENAS AO IMPOSTO DE RENDA. VALOR VENAL A SER ARBITRADO PELA AUTORIZADA FAZENDÁRIA. IMUNIDADE. EXCLUSÃO DO VALOR EXCEDENTE AO CAPITAL SOCIAL INTEGRALIZADO. TEMA 796. AVALIAÇÃO DOS IMÓVEIS ARBITRADOS PELO FISCO MUNICIPAL CONFORME VALOR VENAL. EXCEDENTE CONFIGURADO. SENTENÇA REFORMADA. 1. A base de cálculo do ITBI é o valor venal do bem transmitido (art. 38 do CTN) e à autoridade lançadora, mediante processo regular, incumbe arbitrar o valor venal do imóvel quando a declaração prestada pelo contribuinte for flagrantemente incompatível com este (art. 148 CTN). 2. A Lei 9.249/1995 prevê a possibilidade de o contribuinte utilizar do valor informado em declaração de imposto de renda da pessoa física como parâmetro para a transferência de imóveis à pessoa jurídica a título de integralização de capital. Todavia, a norma não surte efeitos sobre a regulamentação específica do ITBI por ausência de expressa previsão neste sentido. Assim, ainda que o contribuinte possa optar pelo valor da declaração para fins de incidência do imposto de renda na integralização de bens em sociedade empresária, não poderá valer-se deste parâmetro para postular isenção de ITBI, de modo que o fisco municipal deverá indicar o valor venal para fins de verificação do excedente e tributação. 3. </a:t>
            </a:r>
            <a:r>
              <a:rPr lang="pt-BR" sz="3600" b="1" i="0" dirty="0">
                <a:effectLst/>
                <a:latin typeface="Bookman Old Style" panose="02050604050505020204" pitchFamily="18" charset="0"/>
              </a:rPr>
              <a:t>O Supremo Tribunal Federal, em sede de repercussão geral, no julgamento do RE nº 796376 (tema 796) fixou a tese de que ?a imunidade em relação ITBI, prevista no inciso Ido § 2º do art. 156 da Constituição Federal, não alcança o valor dos bens que exceder o limite do capital social a ser integralizado? e, ainda que o excedente não se destine à reserva de capital, será passível de tributação. </a:t>
            </a:r>
            <a:r>
              <a:rPr lang="pt-BR" b="0" i="0" dirty="0">
                <a:effectLst/>
                <a:latin typeface="Bookman Old Style" panose="02050604050505020204" pitchFamily="18" charset="0"/>
              </a:rPr>
              <a:t>4. O fisco municipal/apelante não acatou o valor dos imóveis como correspondente àquele indicado pelo sócio em sua declaração de imposto de renda e, diante de seu dever de retificar o valor considerando a base de cálculo e não incidência da lei ordinária federal, arbitrou conforme valor venal, alcançando, para os imóveis valor superior ao do capital a ser integralizado. Logo, a incidência do ITBI é legítima em relação a quantia excedente. APELAÇÃO CÍVEL E REEXAME NECESSÁRIO CONHECIDOS E PROVIDOS.</a:t>
            </a:r>
          </a:p>
          <a:p>
            <a:pPr algn="just"/>
            <a:r>
              <a:rPr lang="pt-BR" b="0" i="0" dirty="0">
                <a:effectLst/>
                <a:latin typeface="Bookman Old Style" panose="02050604050505020204" pitchFamily="18" charset="0"/>
              </a:rPr>
              <a:t>(TJ-GO 56275063520208090082, Relator: DESEMBARGADOR MARCUS DA COSTA FERREIRA - (DESEMBARGADOR), 5ª Câmara Cível, Data de Publicação: 14/12/2021)</a:t>
            </a:r>
          </a:p>
          <a:p>
            <a:endParaRPr lang="pt-BR" dirty="0"/>
          </a:p>
        </p:txBody>
      </p:sp>
      <p:pic>
        <p:nvPicPr>
          <p:cNvPr id="7" name="Imagem 6">
            <a:extLst>
              <a:ext uri="{FF2B5EF4-FFF2-40B4-BE49-F238E27FC236}">
                <a16:creationId xmlns:a16="http://schemas.microsoft.com/office/drawing/2014/main" id="{19C6BB2F-78B7-9774-6826-094B8B4619B5}"/>
              </a:ext>
            </a:extLst>
          </p:cNvPr>
          <p:cNvPicPr>
            <a:picLocks noChangeAspect="1"/>
          </p:cNvPicPr>
          <p:nvPr/>
        </p:nvPicPr>
        <p:blipFill>
          <a:blip r:embed="rId4"/>
          <a:stretch>
            <a:fillRect/>
          </a:stretch>
        </p:blipFill>
        <p:spPr>
          <a:xfrm>
            <a:off x="15513270" y="8372649"/>
            <a:ext cx="3815391" cy="3079522"/>
          </a:xfrm>
          <a:prstGeom prst="rect">
            <a:avLst/>
          </a:prstGeom>
        </p:spPr>
      </p:pic>
    </p:spTree>
    <p:extLst>
      <p:ext uri="{BB962C8B-B14F-4D97-AF65-F5344CB8AC3E}">
        <p14:creationId xmlns:p14="http://schemas.microsoft.com/office/powerpoint/2010/main" val="1489881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ED608DA2-EF44-0E00-05A9-4A77732D823C}"/>
              </a:ext>
            </a:extLst>
          </p:cNvPr>
          <p:cNvPicPr>
            <a:picLocks noChangeAspect="1"/>
          </p:cNvPicPr>
          <p:nvPr/>
        </p:nvPicPr>
        <p:blipFill>
          <a:blip r:embed="rId2"/>
          <a:stretch>
            <a:fillRect/>
          </a:stretch>
        </p:blipFill>
        <p:spPr>
          <a:xfrm>
            <a:off x="-16292" y="522685"/>
            <a:ext cx="20120392" cy="2109399"/>
          </a:xfrm>
          <a:prstGeom prst="rect">
            <a:avLst/>
          </a:prstGeom>
        </p:spPr>
      </p:pic>
      <p:pic>
        <p:nvPicPr>
          <p:cNvPr id="4" name="Imagem 3">
            <a:extLst>
              <a:ext uri="{FF2B5EF4-FFF2-40B4-BE49-F238E27FC236}">
                <a16:creationId xmlns:a16="http://schemas.microsoft.com/office/drawing/2014/main" id="{BA5AB44A-A3FD-19A6-68C3-9C496963D806}"/>
              </a:ext>
            </a:extLst>
          </p:cNvPr>
          <p:cNvPicPr>
            <a:picLocks noChangeAspect="1"/>
          </p:cNvPicPr>
          <p:nvPr/>
        </p:nvPicPr>
        <p:blipFill>
          <a:blip r:embed="rId3"/>
          <a:stretch>
            <a:fillRect/>
          </a:stretch>
        </p:blipFill>
        <p:spPr>
          <a:xfrm>
            <a:off x="143666" y="655284"/>
            <a:ext cx="3452159" cy="1844200"/>
          </a:xfrm>
          <a:prstGeom prst="rect">
            <a:avLst/>
          </a:prstGeom>
        </p:spPr>
      </p:pic>
      <p:sp>
        <p:nvSpPr>
          <p:cNvPr id="6" name="CaixaDeTexto 5">
            <a:extLst>
              <a:ext uri="{FF2B5EF4-FFF2-40B4-BE49-F238E27FC236}">
                <a16:creationId xmlns:a16="http://schemas.microsoft.com/office/drawing/2014/main" id="{B34A5D01-4170-9F9C-F57F-1DB92DDFA949}"/>
              </a:ext>
            </a:extLst>
          </p:cNvPr>
          <p:cNvSpPr txBox="1"/>
          <p:nvPr/>
        </p:nvSpPr>
        <p:spPr>
          <a:xfrm>
            <a:off x="4958255" y="6011182"/>
            <a:ext cx="10168758" cy="369332"/>
          </a:xfrm>
          <a:prstGeom prst="rect">
            <a:avLst/>
          </a:prstGeom>
          <a:noFill/>
        </p:spPr>
        <p:txBody>
          <a:bodyPr wrap="square">
            <a:spAutoFit/>
          </a:bodyPr>
          <a:lstStyle/>
          <a:p>
            <a:pPr algn="l"/>
            <a:r>
              <a:rPr lang="pt-BR" b="1" i="0" cap="all" dirty="0">
                <a:solidFill>
                  <a:srgbClr val="FFFFFF"/>
                </a:solidFill>
                <a:effectLst/>
                <a:latin typeface="Cera"/>
              </a:rPr>
              <a:t>IMPACTOS DA REFORMA TRIBUTÁRIA NO PLANEJAMENTO PATRIMONIAL E SUCESSÓRIO</a:t>
            </a:r>
          </a:p>
        </p:txBody>
      </p:sp>
      <p:sp>
        <p:nvSpPr>
          <p:cNvPr id="10" name="CaixaDeTexto 9">
            <a:extLst>
              <a:ext uri="{FF2B5EF4-FFF2-40B4-BE49-F238E27FC236}">
                <a16:creationId xmlns:a16="http://schemas.microsoft.com/office/drawing/2014/main" id="{D47A7B82-45D9-FDF5-2561-E179C0703FFB}"/>
              </a:ext>
            </a:extLst>
          </p:cNvPr>
          <p:cNvSpPr txBox="1"/>
          <p:nvPr/>
        </p:nvSpPr>
        <p:spPr>
          <a:xfrm>
            <a:off x="1708011" y="2713296"/>
            <a:ext cx="17210610" cy="1938992"/>
          </a:xfrm>
          <a:prstGeom prst="rect">
            <a:avLst/>
          </a:prstGeom>
          <a:noFill/>
        </p:spPr>
        <p:txBody>
          <a:bodyPr wrap="square">
            <a:spAutoFit/>
          </a:bodyPr>
          <a:lstStyle/>
          <a:p>
            <a:pPr algn="ctr"/>
            <a:r>
              <a:rPr lang="pt-BR" sz="6000" b="1" i="0" dirty="0">
                <a:solidFill>
                  <a:srgbClr val="505353"/>
                </a:solidFill>
                <a:effectLst/>
                <a:latin typeface="Bookman Old Style" panose="02050604050505020204" pitchFamily="18" charset="0"/>
              </a:rPr>
              <a:t>TRIBUTAÇÃO PROGRESSIVA DE ITCMD/ITD/ITCD</a:t>
            </a:r>
          </a:p>
        </p:txBody>
      </p:sp>
      <p:graphicFrame>
        <p:nvGraphicFramePr>
          <p:cNvPr id="11" name="Tabela 10">
            <a:extLst>
              <a:ext uri="{FF2B5EF4-FFF2-40B4-BE49-F238E27FC236}">
                <a16:creationId xmlns:a16="http://schemas.microsoft.com/office/drawing/2014/main" id="{2C63BA18-58C9-E389-7547-5678BB7C8D1F}"/>
              </a:ext>
            </a:extLst>
          </p:cNvPr>
          <p:cNvGraphicFramePr>
            <a:graphicFrameLocks noGrp="1"/>
          </p:cNvGraphicFramePr>
          <p:nvPr>
            <p:extLst>
              <p:ext uri="{D42A27DB-BD31-4B8C-83A1-F6EECF244321}">
                <p14:modId xmlns:p14="http://schemas.microsoft.com/office/powerpoint/2010/main" val="2923047308"/>
              </p:ext>
            </p:extLst>
          </p:nvPr>
        </p:nvGraphicFramePr>
        <p:xfrm>
          <a:off x="3263462" y="5533770"/>
          <a:ext cx="14630400" cy="3342216"/>
        </p:xfrm>
        <a:graphic>
          <a:graphicData uri="http://schemas.openxmlformats.org/drawingml/2006/table">
            <a:tbl>
              <a:tblPr>
                <a:effectLst/>
              </a:tblPr>
              <a:tblGrid>
                <a:gridCol w="7433441">
                  <a:extLst>
                    <a:ext uri="{9D8B030D-6E8A-4147-A177-3AD203B41FA5}">
                      <a16:colId xmlns:a16="http://schemas.microsoft.com/office/drawing/2014/main" val="2451408301"/>
                    </a:ext>
                  </a:extLst>
                </a:gridCol>
                <a:gridCol w="7196959">
                  <a:extLst>
                    <a:ext uri="{9D8B030D-6E8A-4147-A177-3AD203B41FA5}">
                      <a16:colId xmlns:a16="http://schemas.microsoft.com/office/drawing/2014/main" val="539462017"/>
                    </a:ext>
                  </a:extLst>
                </a:gridCol>
              </a:tblGrid>
              <a:tr h="954919">
                <a:tc>
                  <a:txBody>
                    <a:bodyPr/>
                    <a:lstStyle/>
                    <a:p>
                      <a:pPr algn="just" fontAlgn="t"/>
                      <a:r>
                        <a:rPr lang="pt-BR" sz="3000" b="1" cap="all" dirty="0">
                          <a:effectLst/>
                          <a:latin typeface="Bookman Old Style" panose="02050604050505020204" pitchFamily="18" charset="0"/>
                        </a:rPr>
                        <a:t>ATUALMENTE</a:t>
                      </a:r>
                    </a:p>
                  </a:txBody>
                  <a:tcPr>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fontAlgn="t"/>
                      <a:r>
                        <a:rPr lang="pt-BR" sz="3000" b="1" cap="all" dirty="0">
                          <a:effectLst/>
                          <a:latin typeface="Bookman Old Style" panose="02050604050505020204" pitchFamily="18" charset="0"/>
                        </a:rPr>
                        <a:t>APÓS A REFORMA</a:t>
                      </a:r>
                    </a:p>
                  </a:txBody>
                  <a:tcPr>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69598172"/>
                  </a:ext>
                </a:extLst>
              </a:tr>
              <a:tr h="2387297">
                <a:tc>
                  <a:txBody>
                    <a:bodyPr/>
                    <a:lstStyle/>
                    <a:p>
                      <a:pPr algn="l" fontAlgn="t"/>
                      <a:r>
                        <a:rPr lang="pt-BR" sz="3000" dirty="0">
                          <a:effectLst/>
                          <a:latin typeface="Bookman Old Style" panose="02050604050505020204" pitchFamily="18" charset="0"/>
                        </a:rPr>
                        <a:t>Imposto estadual com alíquota máxima de 8%, </a:t>
                      </a:r>
                      <a:r>
                        <a:rPr lang="pt-BR" sz="3000" b="1" dirty="0">
                          <a:effectLst/>
                          <a:latin typeface="Bookman Old Style" panose="02050604050505020204" pitchFamily="18" charset="0"/>
                        </a:rPr>
                        <a:t>podendo ou não ser progressivo</a:t>
                      </a:r>
                    </a:p>
                  </a:txBody>
                  <a:tcPr>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pt-BR" sz="3000" dirty="0">
                          <a:effectLst/>
                          <a:latin typeface="Bookman Old Style" panose="02050604050505020204" pitchFamily="18" charset="0"/>
                        </a:rPr>
                        <a:t>Imposto estadual com alíquota máxima de 8%, necessariamente </a:t>
                      </a:r>
                      <a:r>
                        <a:rPr lang="pt-BR" sz="3000" b="1" dirty="0">
                          <a:effectLst/>
                          <a:latin typeface="Bookman Old Style" panose="02050604050505020204" pitchFamily="18" charset="0"/>
                        </a:rPr>
                        <a:t>com regime progressivo</a:t>
                      </a:r>
                    </a:p>
                  </a:txBody>
                  <a:tcPr>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76622616"/>
                  </a:ext>
                </a:extLst>
              </a:tr>
            </a:tbl>
          </a:graphicData>
        </a:graphic>
      </p:graphicFrame>
      <p:sp>
        <p:nvSpPr>
          <p:cNvPr id="13" name="CaixaDeTexto 12">
            <a:extLst>
              <a:ext uri="{FF2B5EF4-FFF2-40B4-BE49-F238E27FC236}">
                <a16:creationId xmlns:a16="http://schemas.microsoft.com/office/drawing/2014/main" id="{4A6D346D-C785-1DE1-3F49-E18768318CD2}"/>
              </a:ext>
            </a:extLst>
          </p:cNvPr>
          <p:cNvSpPr txBox="1"/>
          <p:nvPr/>
        </p:nvSpPr>
        <p:spPr>
          <a:xfrm>
            <a:off x="3263462" y="9114690"/>
            <a:ext cx="14151380" cy="1477328"/>
          </a:xfrm>
          <a:prstGeom prst="rect">
            <a:avLst/>
          </a:prstGeom>
          <a:noFill/>
        </p:spPr>
        <p:txBody>
          <a:bodyPr wrap="square">
            <a:spAutoFit/>
          </a:bodyPr>
          <a:lstStyle/>
          <a:p>
            <a:pPr algn="just"/>
            <a:r>
              <a:rPr lang="pt-BR" sz="3000" b="1" i="0" dirty="0">
                <a:effectLst/>
                <a:latin typeface="Bookman Old Style" panose="02050604050505020204" pitchFamily="18" charset="0"/>
              </a:rPr>
              <a:t>Consequência</a:t>
            </a:r>
            <a:r>
              <a:rPr lang="pt-BR" sz="3000" b="0" i="0" dirty="0">
                <a:effectLst/>
                <a:latin typeface="Bookman Old Style" panose="02050604050505020204" pitchFamily="18" charset="0"/>
              </a:rPr>
              <a:t>: Estados em que não há previsão de progressividade da alíquota terão que modificar as suas legislações para cumprir a determinação.</a:t>
            </a:r>
            <a:endParaRPr lang="pt-BR" sz="3000" dirty="0">
              <a:latin typeface="Bookman Old Style" panose="02050604050505020204" pitchFamily="18" charset="0"/>
            </a:endParaRPr>
          </a:p>
        </p:txBody>
      </p:sp>
      <p:sp>
        <p:nvSpPr>
          <p:cNvPr id="5" name="CaixaDeTexto 4">
            <a:extLst>
              <a:ext uri="{FF2B5EF4-FFF2-40B4-BE49-F238E27FC236}">
                <a16:creationId xmlns:a16="http://schemas.microsoft.com/office/drawing/2014/main" id="{C349EC05-4F3E-B898-F4BB-3B5513DAD162}"/>
              </a:ext>
            </a:extLst>
          </p:cNvPr>
          <p:cNvSpPr txBox="1"/>
          <p:nvPr/>
        </p:nvSpPr>
        <p:spPr>
          <a:xfrm>
            <a:off x="4621125" y="1192663"/>
            <a:ext cx="12793717" cy="769441"/>
          </a:xfrm>
          <a:prstGeom prst="rect">
            <a:avLst/>
          </a:prstGeom>
          <a:noFill/>
        </p:spPr>
        <p:txBody>
          <a:bodyPr wrap="square">
            <a:spAutoFit/>
          </a:bodyPr>
          <a:lstStyle/>
          <a:p>
            <a:pPr algn="ctr"/>
            <a:r>
              <a:rPr lang="pt-BR" sz="4400" b="1" i="0" cap="all" dirty="0">
                <a:solidFill>
                  <a:srgbClr val="FFFFFF"/>
                </a:solidFill>
                <a:effectLst/>
                <a:latin typeface="Bookman Old Style" panose="02050604050505020204" pitchFamily="18" charset="0"/>
              </a:rPr>
              <a:t>REFORMA TRIBUTÁRIA</a:t>
            </a:r>
          </a:p>
        </p:txBody>
      </p:sp>
    </p:spTree>
    <p:extLst>
      <p:ext uri="{BB962C8B-B14F-4D97-AF65-F5344CB8AC3E}">
        <p14:creationId xmlns:p14="http://schemas.microsoft.com/office/powerpoint/2010/main" val="21960765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ED608DA2-EF44-0E00-05A9-4A77732D823C}"/>
              </a:ext>
            </a:extLst>
          </p:cNvPr>
          <p:cNvPicPr>
            <a:picLocks noChangeAspect="1"/>
          </p:cNvPicPr>
          <p:nvPr/>
        </p:nvPicPr>
        <p:blipFill>
          <a:blip r:embed="rId2"/>
          <a:stretch>
            <a:fillRect/>
          </a:stretch>
        </p:blipFill>
        <p:spPr>
          <a:xfrm>
            <a:off x="-16292" y="522685"/>
            <a:ext cx="20120392" cy="2109399"/>
          </a:xfrm>
          <a:prstGeom prst="rect">
            <a:avLst/>
          </a:prstGeom>
        </p:spPr>
      </p:pic>
      <p:pic>
        <p:nvPicPr>
          <p:cNvPr id="4" name="Imagem 3">
            <a:extLst>
              <a:ext uri="{FF2B5EF4-FFF2-40B4-BE49-F238E27FC236}">
                <a16:creationId xmlns:a16="http://schemas.microsoft.com/office/drawing/2014/main" id="{BA5AB44A-A3FD-19A6-68C3-9C496963D806}"/>
              </a:ext>
            </a:extLst>
          </p:cNvPr>
          <p:cNvPicPr>
            <a:picLocks noChangeAspect="1"/>
          </p:cNvPicPr>
          <p:nvPr/>
        </p:nvPicPr>
        <p:blipFill>
          <a:blip r:embed="rId3"/>
          <a:stretch>
            <a:fillRect/>
          </a:stretch>
        </p:blipFill>
        <p:spPr>
          <a:xfrm>
            <a:off x="143666" y="655284"/>
            <a:ext cx="3452159" cy="1844200"/>
          </a:xfrm>
          <a:prstGeom prst="rect">
            <a:avLst/>
          </a:prstGeom>
        </p:spPr>
      </p:pic>
      <p:sp>
        <p:nvSpPr>
          <p:cNvPr id="6" name="CaixaDeTexto 5">
            <a:extLst>
              <a:ext uri="{FF2B5EF4-FFF2-40B4-BE49-F238E27FC236}">
                <a16:creationId xmlns:a16="http://schemas.microsoft.com/office/drawing/2014/main" id="{B34A5D01-4170-9F9C-F57F-1DB92DDFA949}"/>
              </a:ext>
            </a:extLst>
          </p:cNvPr>
          <p:cNvSpPr txBox="1"/>
          <p:nvPr/>
        </p:nvSpPr>
        <p:spPr>
          <a:xfrm>
            <a:off x="4958255" y="6011182"/>
            <a:ext cx="10168758" cy="369332"/>
          </a:xfrm>
          <a:prstGeom prst="rect">
            <a:avLst/>
          </a:prstGeom>
          <a:noFill/>
        </p:spPr>
        <p:txBody>
          <a:bodyPr wrap="square">
            <a:spAutoFit/>
          </a:bodyPr>
          <a:lstStyle/>
          <a:p>
            <a:pPr algn="l"/>
            <a:r>
              <a:rPr lang="pt-BR" b="1" i="0" cap="all" dirty="0">
                <a:solidFill>
                  <a:srgbClr val="FFFFFF"/>
                </a:solidFill>
                <a:effectLst/>
                <a:latin typeface="Cera"/>
              </a:rPr>
              <a:t>IMPACTOS DA REFORMA TRIBUTÁRIA NO PLANEJAMENTO PATRIMONIAL E SUCESSÓRIO</a:t>
            </a:r>
          </a:p>
        </p:txBody>
      </p:sp>
      <p:sp>
        <p:nvSpPr>
          <p:cNvPr id="8" name="CaixaDeTexto 7">
            <a:extLst>
              <a:ext uri="{FF2B5EF4-FFF2-40B4-BE49-F238E27FC236}">
                <a16:creationId xmlns:a16="http://schemas.microsoft.com/office/drawing/2014/main" id="{7C81F93C-09BB-8FF2-C55F-E72DEB14B97A}"/>
              </a:ext>
            </a:extLst>
          </p:cNvPr>
          <p:cNvSpPr txBox="1"/>
          <p:nvPr/>
        </p:nvSpPr>
        <p:spPr>
          <a:xfrm>
            <a:off x="4958255" y="1208052"/>
            <a:ext cx="12793717" cy="769441"/>
          </a:xfrm>
          <a:prstGeom prst="rect">
            <a:avLst/>
          </a:prstGeom>
          <a:noFill/>
        </p:spPr>
        <p:txBody>
          <a:bodyPr wrap="square">
            <a:spAutoFit/>
          </a:bodyPr>
          <a:lstStyle/>
          <a:p>
            <a:pPr algn="ctr"/>
            <a:r>
              <a:rPr lang="pt-BR" sz="4400" b="1" i="0" cap="all" dirty="0">
                <a:solidFill>
                  <a:srgbClr val="FFFFFF"/>
                </a:solidFill>
                <a:effectLst/>
                <a:latin typeface="Bookman Old Style" panose="02050604050505020204" pitchFamily="18" charset="0"/>
              </a:rPr>
              <a:t>REFORMA TRIBUTÁRIA</a:t>
            </a:r>
          </a:p>
        </p:txBody>
      </p:sp>
      <p:sp>
        <p:nvSpPr>
          <p:cNvPr id="10" name="CaixaDeTexto 9">
            <a:extLst>
              <a:ext uri="{FF2B5EF4-FFF2-40B4-BE49-F238E27FC236}">
                <a16:creationId xmlns:a16="http://schemas.microsoft.com/office/drawing/2014/main" id="{D47A7B82-45D9-FDF5-2561-E179C0703FFB}"/>
              </a:ext>
            </a:extLst>
          </p:cNvPr>
          <p:cNvSpPr txBox="1"/>
          <p:nvPr/>
        </p:nvSpPr>
        <p:spPr>
          <a:xfrm>
            <a:off x="662152" y="2713296"/>
            <a:ext cx="18887089" cy="1938992"/>
          </a:xfrm>
          <a:prstGeom prst="rect">
            <a:avLst/>
          </a:prstGeom>
          <a:noFill/>
        </p:spPr>
        <p:txBody>
          <a:bodyPr wrap="square">
            <a:spAutoFit/>
          </a:bodyPr>
          <a:lstStyle/>
          <a:p>
            <a:pPr algn="ctr"/>
            <a:r>
              <a:rPr lang="pt-BR" sz="6000" b="1" i="0" dirty="0">
                <a:solidFill>
                  <a:srgbClr val="505353"/>
                </a:solidFill>
                <a:effectLst/>
                <a:latin typeface="Bookman Old Style" panose="02050604050505020204" pitchFamily="18" charset="0"/>
              </a:rPr>
              <a:t>ESTADO COMPETENTE PARA COBRANÇA DE ITCMD/ITD/ITCD NOS INVENTÁRIOS</a:t>
            </a:r>
          </a:p>
        </p:txBody>
      </p:sp>
      <p:graphicFrame>
        <p:nvGraphicFramePr>
          <p:cNvPr id="5" name="Tabela 4">
            <a:extLst>
              <a:ext uri="{FF2B5EF4-FFF2-40B4-BE49-F238E27FC236}">
                <a16:creationId xmlns:a16="http://schemas.microsoft.com/office/drawing/2014/main" id="{4CE15AD8-9963-9B07-41A2-9E685DD05306}"/>
              </a:ext>
            </a:extLst>
          </p:cNvPr>
          <p:cNvGraphicFramePr>
            <a:graphicFrameLocks noGrp="1"/>
          </p:cNvGraphicFramePr>
          <p:nvPr>
            <p:extLst>
              <p:ext uri="{D42A27DB-BD31-4B8C-83A1-F6EECF244321}">
                <p14:modId xmlns:p14="http://schemas.microsoft.com/office/powerpoint/2010/main" val="2017970118"/>
              </p:ext>
            </p:extLst>
          </p:nvPr>
        </p:nvGraphicFramePr>
        <p:xfrm>
          <a:off x="1129553" y="4835146"/>
          <a:ext cx="18419690" cy="4004054"/>
        </p:xfrm>
        <a:graphic>
          <a:graphicData uri="http://schemas.openxmlformats.org/drawingml/2006/table">
            <a:tbl>
              <a:tblPr/>
              <a:tblGrid>
                <a:gridCol w="9209845">
                  <a:extLst>
                    <a:ext uri="{9D8B030D-6E8A-4147-A177-3AD203B41FA5}">
                      <a16:colId xmlns:a16="http://schemas.microsoft.com/office/drawing/2014/main" val="387186659"/>
                    </a:ext>
                  </a:extLst>
                </a:gridCol>
                <a:gridCol w="9209845">
                  <a:extLst>
                    <a:ext uri="{9D8B030D-6E8A-4147-A177-3AD203B41FA5}">
                      <a16:colId xmlns:a16="http://schemas.microsoft.com/office/drawing/2014/main" val="1009401755"/>
                    </a:ext>
                  </a:extLst>
                </a:gridCol>
              </a:tblGrid>
              <a:tr h="942130">
                <a:tc>
                  <a:txBody>
                    <a:bodyPr/>
                    <a:lstStyle/>
                    <a:p>
                      <a:pPr fontAlgn="t"/>
                      <a:r>
                        <a:rPr lang="pt-BR" sz="3000" b="1" cap="all" dirty="0">
                          <a:effectLst/>
                          <a:latin typeface="Bookman Old Style" panose="02050604050505020204" pitchFamily="18" charset="0"/>
                        </a:rPr>
                        <a:t>ATUALMENTE</a:t>
                      </a:r>
                    </a:p>
                  </a:txBody>
                  <a:tcPr>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solidFill>
                      <a:srgbClr val="F4F4F4"/>
                    </a:solidFill>
                  </a:tcPr>
                </a:tc>
                <a:tc>
                  <a:txBody>
                    <a:bodyPr/>
                    <a:lstStyle/>
                    <a:p>
                      <a:pPr fontAlgn="t"/>
                      <a:r>
                        <a:rPr lang="pt-BR" sz="3000" b="1" cap="all" dirty="0">
                          <a:effectLst/>
                          <a:latin typeface="Bookman Old Style" panose="02050604050505020204" pitchFamily="18" charset="0"/>
                        </a:rPr>
                        <a:t>APÓS A REFORMA</a:t>
                      </a:r>
                    </a:p>
                  </a:txBody>
                  <a:tcPr>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solidFill>
                      <a:srgbClr val="F4F4F4"/>
                    </a:solidFill>
                  </a:tcPr>
                </a:tc>
                <a:extLst>
                  <a:ext uri="{0D108BD9-81ED-4DB2-BD59-A6C34878D82A}">
                    <a16:rowId xmlns:a16="http://schemas.microsoft.com/office/drawing/2014/main" val="2177449943"/>
                  </a:ext>
                </a:extLst>
              </a:tr>
              <a:tr h="3061924">
                <a:tc>
                  <a:txBody>
                    <a:bodyPr/>
                    <a:lstStyle/>
                    <a:p>
                      <a:pPr fontAlgn="t"/>
                      <a:r>
                        <a:rPr lang="pt-BR" sz="3000" dirty="0">
                          <a:effectLst/>
                          <a:latin typeface="Bookman Old Style" panose="02050604050505020204" pitchFamily="18" charset="0"/>
                        </a:rPr>
                        <a:t>Imposto recolhido </a:t>
                      </a:r>
                      <a:r>
                        <a:rPr lang="pt-BR" sz="3000" b="1" dirty="0">
                          <a:effectLst/>
                          <a:latin typeface="Bookman Old Style" panose="02050604050505020204" pitchFamily="18" charset="0"/>
                        </a:rPr>
                        <a:t>no estado em que tramita o inventário</a:t>
                      </a:r>
                      <a:r>
                        <a:rPr lang="pt-BR" sz="3000" dirty="0">
                          <a:effectLst/>
                          <a:latin typeface="Bookman Old Style" panose="02050604050505020204" pitchFamily="18" charset="0"/>
                        </a:rPr>
                        <a:t>, exceto para bens imóveis (local em que estiver o bem).</a:t>
                      </a:r>
                    </a:p>
                  </a:txBody>
                  <a:tcPr>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solidFill>
                      <a:srgbClr val="F4F4F4"/>
                    </a:solidFill>
                  </a:tcPr>
                </a:tc>
                <a:tc>
                  <a:txBody>
                    <a:bodyPr/>
                    <a:lstStyle/>
                    <a:p>
                      <a:pPr fontAlgn="t"/>
                      <a:r>
                        <a:rPr lang="pt-BR" sz="3000" dirty="0">
                          <a:effectLst/>
                          <a:latin typeface="Bookman Old Style" panose="02050604050505020204" pitchFamily="18" charset="0"/>
                        </a:rPr>
                        <a:t>Imposto recolhido </a:t>
                      </a:r>
                      <a:r>
                        <a:rPr lang="pt-BR" sz="3000" b="1" dirty="0">
                          <a:effectLst/>
                          <a:latin typeface="Bookman Old Style" panose="02050604050505020204" pitchFamily="18" charset="0"/>
                        </a:rPr>
                        <a:t>no estado de domicílio do falecido</a:t>
                      </a:r>
                      <a:r>
                        <a:rPr lang="pt-BR" sz="3000" dirty="0">
                          <a:effectLst/>
                          <a:latin typeface="Bookman Old Style" panose="02050604050505020204" pitchFamily="18" charset="0"/>
                        </a:rPr>
                        <a:t>, exceto para bens imóveis (local em que estiver o bem).</a:t>
                      </a:r>
                    </a:p>
                  </a:txBody>
                  <a:tcPr>
                    <a:lnL w="7620" cap="flat" cmpd="sng" algn="ctr">
                      <a:noFill/>
                      <a:prstDash val="solid"/>
                      <a:round/>
                      <a:headEnd type="none" w="med" len="med"/>
                      <a:tailEnd type="none" w="med" len="med"/>
                    </a:lnL>
                    <a:lnR w="7620" cap="flat" cmpd="sng" algn="ctr">
                      <a:noFill/>
                      <a:prstDash val="solid"/>
                      <a:round/>
                      <a:headEnd type="none" w="med" len="med"/>
                      <a:tailEnd type="none" w="med" len="med"/>
                    </a:lnR>
                    <a:lnT w="7620"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solidFill>
                      <a:srgbClr val="F4F4F4"/>
                    </a:solidFill>
                  </a:tcPr>
                </a:tc>
                <a:extLst>
                  <a:ext uri="{0D108BD9-81ED-4DB2-BD59-A6C34878D82A}">
                    <a16:rowId xmlns:a16="http://schemas.microsoft.com/office/drawing/2014/main" val="2796929486"/>
                  </a:ext>
                </a:extLst>
              </a:tr>
            </a:tbl>
          </a:graphicData>
        </a:graphic>
      </p:graphicFrame>
      <p:sp>
        <p:nvSpPr>
          <p:cNvPr id="9" name="CaixaDeTexto 8">
            <a:extLst>
              <a:ext uri="{FF2B5EF4-FFF2-40B4-BE49-F238E27FC236}">
                <a16:creationId xmlns:a16="http://schemas.microsoft.com/office/drawing/2014/main" id="{346632E3-4CAB-4D3A-71E8-8F8CC5A00DCD}"/>
              </a:ext>
            </a:extLst>
          </p:cNvPr>
          <p:cNvSpPr txBox="1"/>
          <p:nvPr/>
        </p:nvSpPr>
        <p:spPr>
          <a:xfrm>
            <a:off x="1129553" y="9022058"/>
            <a:ext cx="18807953" cy="1477328"/>
          </a:xfrm>
          <a:prstGeom prst="rect">
            <a:avLst/>
          </a:prstGeom>
          <a:noFill/>
        </p:spPr>
        <p:txBody>
          <a:bodyPr wrap="square">
            <a:spAutoFit/>
          </a:bodyPr>
          <a:lstStyle/>
          <a:p>
            <a:r>
              <a:rPr lang="pt-BR" sz="3000" b="1" i="0" dirty="0">
                <a:effectLst/>
                <a:latin typeface="Bookman Old Style" panose="02050604050505020204" pitchFamily="18" charset="0"/>
              </a:rPr>
              <a:t>Consequência</a:t>
            </a:r>
            <a:r>
              <a:rPr lang="pt-BR" sz="3000" b="0" i="0" dirty="0">
                <a:effectLst/>
                <a:latin typeface="Bookman Old Style" panose="02050604050505020204" pitchFamily="18" charset="0"/>
              </a:rPr>
              <a:t>: impossibilidade de recolhimento do imposto com base na legislação estadual do local em que tramitar o inventário, devendo-se aplicar as leis do estado de domicílio do autor da herança.</a:t>
            </a:r>
            <a:endParaRPr lang="pt-BR" sz="3000" dirty="0">
              <a:latin typeface="Bookman Old Style" panose="02050604050505020204" pitchFamily="18" charset="0"/>
            </a:endParaRPr>
          </a:p>
        </p:txBody>
      </p:sp>
    </p:spTree>
    <p:extLst>
      <p:ext uri="{BB962C8B-B14F-4D97-AF65-F5344CB8AC3E}">
        <p14:creationId xmlns:p14="http://schemas.microsoft.com/office/powerpoint/2010/main" val="32863096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ângulo: Cantos Arredondados 7">
            <a:extLst>
              <a:ext uri="{FF2B5EF4-FFF2-40B4-BE49-F238E27FC236}">
                <a16:creationId xmlns:a16="http://schemas.microsoft.com/office/drawing/2014/main" id="{03AC292D-0AB5-39D5-A3B8-F5C16B9C5B15}"/>
              </a:ext>
            </a:extLst>
          </p:cNvPr>
          <p:cNvSpPr/>
          <p:nvPr/>
        </p:nvSpPr>
        <p:spPr>
          <a:xfrm>
            <a:off x="2384612" y="4923150"/>
            <a:ext cx="5271247" cy="364332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fontAlgn="t"/>
            <a:r>
              <a:rPr lang="pt-BR" sz="3600" b="1" cap="all" dirty="0">
                <a:effectLst/>
                <a:latin typeface="Bookman Old Style" panose="02050604050505020204" pitchFamily="18" charset="0"/>
              </a:rPr>
              <a:t>ATUALMENTE</a:t>
            </a:r>
          </a:p>
          <a:p>
            <a:pPr fontAlgn="t"/>
            <a:endParaRPr lang="pt-BR" sz="3600" dirty="0">
              <a:latin typeface="Bookman Old Style" panose="02050604050505020204" pitchFamily="18" charset="0"/>
            </a:endParaRPr>
          </a:p>
          <a:p>
            <a:pPr fontAlgn="t"/>
            <a:r>
              <a:rPr lang="pt-BR" sz="3600" dirty="0">
                <a:effectLst/>
                <a:latin typeface="Bookman Old Style" panose="02050604050505020204" pitchFamily="18" charset="0"/>
              </a:rPr>
              <a:t>Não há tributação.</a:t>
            </a:r>
          </a:p>
        </p:txBody>
      </p:sp>
      <p:pic>
        <p:nvPicPr>
          <p:cNvPr id="3" name="Imagem 2">
            <a:extLst>
              <a:ext uri="{FF2B5EF4-FFF2-40B4-BE49-F238E27FC236}">
                <a16:creationId xmlns:a16="http://schemas.microsoft.com/office/drawing/2014/main" id="{ED608DA2-EF44-0E00-05A9-4A77732D823C}"/>
              </a:ext>
            </a:extLst>
          </p:cNvPr>
          <p:cNvPicPr>
            <a:picLocks noChangeAspect="1"/>
          </p:cNvPicPr>
          <p:nvPr/>
        </p:nvPicPr>
        <p:blipFill>
          <a:blip r:embed="rId2"/>
          <a:stretch>
            <a:fillRect/>
          </a:stretch>
        </p:blipFill>
        <p:spPr>
          <a:xfrm>
            <a:off x="-16292" y="522685"/>
            <a:ext cx="20120392" cy="2109399"/>
          </a:xfrm>
          <a:prstGeom prst="rect">
            <a:avLst/>
          </a:prstGeom>
        </p:spPr>
      </p:pic>
      <p:pic>
        <p:nvPicPr>
          <p:cNvPr id="4" name="Imagem 3">
            <a:extLst>
              <a:ext uri="{FF2B5EF4-FFF2-40B4-BE49-F238E27FC236}">
                <a16:creationId xmlns:a16="http://schemas.microsoft.com/office/drawing/2014/main" id="{BA5AB44A-A3FD-19A6-68C3-9C496963D806}"/>
              </a:ext>
            </a:extLst>
          </p:cNvPr>
          <p:cNvPicPr>
            <a:picLocks noChangeAspect="1"/>
          </p:cNvPicPr>
          <p:nvPr/>
        </p:nvPicPr>
        <p:blipFill>
          <a:blip r:embed="rId3"/>
          <a:stretch>
            <a:fillRect/>
          </a:stretch>
        </p:blipFill>
        <p:spPr>
          <a:xfrm>
            <a:off x="143666" y="655284"/>
            <a:ext cx="3452159" cy="1844200"/>
          </a:xfrm>
          <a:prstGeom prst="rect">
            <a:avLst/>
          </a:prstGeom>
        </p:spPr>
      </p:pic>
      <p:sp>
        <p:nvSpPr>
          <p:cNvPr id="10" name="CaixaDeTexto 9">
            <a:extLst>
              <a:ext uri="{FF2B5EF4-FFF2-40B4-BE49-F238E27FC236}">
                <a16:creationId xmlns:a16="http://schemas.microsoft.com/office/drawing/2014/main" id="{D47A7B82-45D9-FDF5-2561-E179C0703FFB}"/>
              </a:ext>
            </a:extLst>
          </p:cNvPr>
          <p:cNvSpPr txBox="1"/>
          <p:nvPr/>
        </p:nvSpPr>
        <p:spPr>
          <a:xfrm>
            <a:off x="662152" y="2713296"/>
            <a:ext cx="18887089" cy="1938992"/>
          </a:xfrm>
          <a:prstGeom prst="rect">
            <a:avLst/>
          </a:prstGeom>
          <a:noFill/>
        </p:spPr>
        <p:txBody>
          <a:bodyPr wrap="square">
            <a:spAutoFit/>
          </a:bodyPr>
          <a:lstStyle/>
          <a:p>
            <a:pPr algn="ctr"/>
            <a:r>
              <a:rPr lang="pt-BR" sz="6000" b="1" i="0" dirty="0">
                <a:solidFill>
                  <a:srgbClr val="505353"/>
                </a:solidFill>
                <a:effectLst/>
                <a:latin typeface="Bookman Old Style" panose="02050604050505020204" pitchFamily="18" charset="0"/>
              </a:rPr>
              <a:t>INCIDÊNCIA DE IMPOSTO SOBRE HERANÇAS E DOAÇÕES NO EXTERIOR</a:t>
            </a:r>
          </a:p>
        </p:txBody>
      </p:sp>
      <p:sp>
        <p:nvSpPr>
          <p:cNvPr id="9" name="Rectangle 1">
            <a:extLst>
              <a:ext uri="{FF2B5EF4-FFF2-40B4-BE49-F238E27FC236}">
                <a16:creationId xmlns:a16="http://schemas.microsoft.com/office/drawing/2014/main" id="{E6FA5866-8E9B-A62E-3D81-A025597EF6C6}"/>
              </a:ext>
            </a:extLst>
          </p:cNvPr>
          <p:cNvSpPr>
            <a:spLocks noChangeArrowheads="1"/>
          </p:cNvSpPr>
          <p:nvPr/>
        </p:nvSpPr>
        <p:spPr bwMode="auto">
          <a:xfrm>
            <a:off x="3074275" y="9419606"/>
            <a:ext cx="14455253" cy="1938992"/>
          </a:xfrm>
          <a:prstGeom prst="rect">
            <a:avLst/>
          </a:prstGeom>
          <a:solidFill>
            <a:srgbClr val="F4F4F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4000" b="1" i="0" u="none" strike="noStrike" cap="none" normalizeH="0" baseline="0" dirty="0">
                <a:ln>
                  <a:noFill/>
                </a:ln>
                <a:effectLst/>
                <a:latin typeface="Bookman Old Style" panose="02050604050505020204" pitchFamily="18" charset="0"/>
              </a:rPr>
              <a:t>Consequência</a:t>
            </a:r>
            <a:r>
              <a:rPr kumimoji="0" lang="pt-BR" altLang="pt-BR" sz="4000" b="0" i="0" u="none" strike="noStrike" cap="none" normalizeH="0" baseline="0" dirty="0">
                <a:ln>
                  <a:noFill/>
                </a:ln>
                <a:effectLst/>
                <a:latin typeface="Bookman Old Style" panose="02050604050505020204" pitchFamily="18" charset="0"/>
              </a:rPr>
              <a:t>: tributação quanto aos bens localizados no exterior, de pessoas falecidas no exterior e de inventário processado no exterior.</a:t>
            </a:r>
          </a:p>
        </p:txBody>
      </p:sp>
      <p:sp>
        <p:nvSpPr>
          <p:cNvPr id="5" name="CaixaDeTexto 4">
            <a:extLst>
              <a:ext uri="{FF2B5EF4-FFF2-40B4-BE49-F238E27FC236}">
                <a16:creationId xmlns:a16="http://schemas.microsoft.com/office/drawing/2014/main" id="{AE4798FF-0472-61DF-E439-DDB977AC2C92}"/>
              </a:ext>
            </a:extLst>
          </p:cNvPr>
          <p:cNvSpPr txBox="1"/>
          <p:nvPr/>
        </p:nvSpPr>
        <p:spPr>
          <a:xfrm>
            <a:off x="4958255" y="1208052"/>
            <a:ext cx="12793717" cy="769441"/>
          </a:xfrm>
          <a:prstGeom prst="rect">
            <a:avLst/>
          </a:prstGeom>
          <a:noFill/>
        </p:spPr>
        <p:txBody>
          <a:bodyPr wrap="square">
            <a:spAutoFit/>
          </a:bodyPr>
          <a:lstStyle/>
          <a:p>
            <a:pPr algn="ctr"/>
            <a:r>
              <a:rPr lang="pt-BR" sz="4400" b="1" i="0" cap="all" dirty="0">
                <a:solidFill>
                  <a:srgbClr val="FFFFFF"/>
                </a:solidFill>
                <a:effectLst/>
                <a:latin typeface="Bookman Old Style" panose="02050604050505020204" pitchFamily="18" charset="0"/>
              </a:rPr>
              <a:t>REFORMA TRIBUTÁRIA</a:t>
            </a:r>
          </a:p>
        </p:txBody>
      </p:sp>
      <p:sp>
        <p:nvSpPr>
          <p:cNvPr id="11" name="Retângulo: Cantos Arredondados 10">
            <a:extLst>
              <a:ext uri="{FF2B5EF4-FFF2-40B4-BE49-F238E27FC236}">
                <a16:creationId xmlns:a16="http://schemas.microsoft.com/office/drawing/2014/main" id="{A465444F-34DF-33FB-FD18-65510DF2F10C}"/>
              </a:ext>
            </a:extLst>
          </p:cNvPr>
          <p:cNvSpPr/>
          <p:nvPr/>
        </p:nvSpPr>
        <p:spPr>
          <a:xfrm>
            <a:off x="10052049" y="4733499"/>
            <a:ext cx="6245785" cy="446428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algn="l" fontAlgn="t">
              <a:spcBef>
                <a:spcPts val="0"/>
              </a:spcBef>
              <a:spcAft>
                <a:spcPts val="0"/>
              </a:spcAft>
            </a:pPr>
            <a:r>
              <a:rPr lang="pt-BR" sz="3000" b="1" i="0" u="none" strike="noStrike" cap="all" dirty="0">
                <a:solidFill>
                  <a:srgbClr val="000000"/>
                </a:solidFill>
                <a:effectLst/>
                <a:latin typeface="Bookman Old Style" panose="02050604050505020204" pitchFamily="18" charset="0"/>
              </a:rPr>
              <a:t>APÓS A REFORMA</a:t>
            </a:r>
            <a:endParaRPr lang="pt-BR" sz="3000" b="0" i="0" u="none" strike="noStrike" dirty="0">
              <a:effectLst/>
              <a:latin typeface="Bookman Old Style" panose="02050604050505020204" pitchFamily="18" charset="0"/>
            </a:endParaRPr>
          </a:p>
          <a:p>
            <a:pPr marL="0" algn="just" fontAlgn="t">
              <a:spcBef>
                <a:spcPts val="0"/>
              </a:spcBef>
              <a:spcAft>
                <a:spcPts val="0"/>
              </a:spcAft>
            </a:pPr>
            <a:endParaRPr lang="pt-BR" sz="3000" b="0" i="0" u="none" strike="noStrike">
              <a:solidFill>
                <a:srgbClr val="000000"/>
              </a:solidFill>
              <a:effectLst/>
              <a:latin typeface="Bookman Old Style" panose="02050604050505020204" pitchFamily="18" charset="0"/>
            </a:endParaRPr>
          </a:p>
          <a:p>
            <a:pPr marL="0" algn="just" fontAlgn="t">
              <a:spcBef>
                <a:spcPts val="0"/>
              </a:spcBef>
              <a:spcAft>
                <a:spcPts val="0"/>
              </a:spcAft>
            </a:pPr>
            <a:r>
              <a:rPr lang="pt-BR" sz="3000" b="0" i="0" u="none" strike="noStrike">
                <a:solidFill>
                  <a:srgbClr val="000000"/>
                </a:solidFill>
                <a:effectLst/>
                <a:latin typeface="Bookman Old Style" panose="02050604050505020204" pitchFamily="18" charset="0"/>
              </a:rPr>
              <a:t>Mesmo </a:t>
            </a:r>
            <a:r>
              <a:rPr lang="pt-BR" sz="3000" b="0" i="0" u="none" strike="noStrike" dirty="0">
                <a:solidFill>
                  <a:srgbClr val="000000"/>
                </a:solidFill>
                <a:effectLst/>
                <a:latin typeface="Bookman Old Style" panose="02050604050505020204" pitchFamily="18" charset="0"/>
              </a:rPr>
              <a:t>sem a edição da lei complementar, haverá incidência de ITCMD em relação a herança/doação no exterior, cujo estado competente será no estado de domicílio do falecido.</a:t>
            </a:r>
            <a:endParaRPr lang="pt-BR" sz="3000" b="0" i="0" u="none" strike="noStrike" dirty="0">
              <a:effectLst/>
              <a:latin typeface="Bookman Old Style" panose="02050604050505020204" pitchFamily="18" charset="0"/>
            </a:endParaRPr>
          </a:p>
        </p:txBody>
      </p:sp>
    </p:spTree>
    <p:extLst>
      <p:ext uri="{BB962C8B-B14F-4D97-AF65-F5344CB8AC3E}">
        <p14:creationId xmlns:p14="http://schemas.microsoft.com/office/powerpoint/2010/main" val="12398581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m 16">
            <a:extLst>
              <a:ext uri="{FF2B5EF4-FFF2-40B4-BE49-F238E27FC236}">
                <a16:creationId xmlns:a16="http://schemas.microsoft.com/office/drawing/2014/main" id="{164B616D-2594-F376-7067-CAA331B8AD2F}"/>
              </a:ext>
            </a:extLst>
          </p:cNvPr>
          <p:cNvPicPr>
            <a:picLocks noChangeAspect="1"/>
          </p:cNvPicPr>
          <p:nvPr/>
        </p:nvPicPr>
        <p:blipFill>
          <a:blip r:embed="rId2"/>
          <a:stretch>
            <a:fillRect/>
          </a:stretch>
        </p:blipFill>
        <p:spPr>
          <a:xfrm>
            <a:off x="-16292" y="-15766"/>
            <a:ext cx="20120392" cy="2109399"/>
          </a:xfrm>
          <a:prstGeom prst="rect">
            <a:avLst/>
          </a:prstGeom>
        </p:spPr>
      </p:pic>
      <p:pic>
        <p:nvPicPr>
          <p:cNvPr id="19" name="Imagem 18">
            <a:extLst>
              <a:ext uri="{FF2B5EF4-FFF2-40B4-BE49-F238E27FC236}">
                <a16:creationId xmlns:a16="http://schemas.microsoft.com/office/drawing/2014/main" id="{DE9DE10D-A9E3-6F63-6FB7-8591D9C40E02}"/>
              </a:ext>
            </a:extLst>
          </p:cNvPr>
          <p:cNvPicPr>
            <a:picLocks noChangeAspect="1"/>
          </p:cNvPicPr>
          <p:nvPr/>
        </p:nvPicPr>
        <p:blipFill>
          <a:blip r:embed="rId3"/>
          <a:stretch>
            <a:fillRect/>
          </a:stretch>
        </p:blipFill>
        <p:spPr>
          <a:xfrm>
            <a:off x="157655" y="116833"/>
            <a:ext cx="3452159" cy="1844200"/>
          </a:xfrm>
          <a:prstGeom prst="rect">
            <a:avLst/>
          </a:prstGeom>
        </p:spPr>
      </p:pic>
      <p:pic>
        <p:nvPicPr>
          <p:cNvPr id="2" name="Imagem 1">
            <a:extLst>
              <a:ext uri="{FF2B5EF4-FFF2-40B4-BE49-F238E27FC236}">
                <a16:creationId xmlns:a16="http://schemas.microsoft.com/office/drawing/2014/main" id="{2184A229-F8A7-4699-BC4F-85C7AA7177C1}"/>
              </a:ext>
            </a:extLst>
          </p:cNvPr>
          <p:cNvPicPr>
            <a:picLocks noChangeAspect="1"/>
          </p:cNvPicPr>
          <p:nvPr/>
        </p:nvPicPr>
        <p:blipFill>
          <a:blip r:embed="rId4"/>
          <a:stretch>
            <a:fillRect/>
          </a:stretch>
        </p:blipFill>
        <p:spPr>
          <a:xfrm>
            <a:off x="5376229" y="606353"/>
            <a:ext cx="9335350" cy="11960297"/>
          </a:xfrm>
          <a:prstGeom prst="rect">
            <a:avLst/>
          </a:prstGeom>
        </p:spPr>
      </p:pic>
    </p:spTree>
    <p:extLst>
      <p:ext uri="{BB962C8B-B14F-4D97-AF65-F5344CB8AC3E}">
        <p14:creationId xmlns:p14="http://schemas.microsoft.com/office/powerpoint/2010/main" val="9602620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CB2E1948-A470-4C56-9372-9CC918D65D50}"/>
              </a:ext>
            </a:extLst>
          </p:cNvPr>
          <p:cNvPicPr>
            <a:picLocks noChangeAspect="1"/>
          </p:cNvPicPr>
          <p:nvPr/>
        </p:nvPicPr>
        <p:blipFill>
          <a:blip r:embed="rId2"/>
          <a:stretch>
            <a:fillRect/>
          </a:stretch>
        </p:blipFill>
        <p:spPr>
          <a:xfrm>
            <a:off x="-16292" y="522685"/>
            <a:ext cx="20120392" cy="2109399"/>
          </a:xfrm>
          <a:prstGeom prst="rect">
            <a:avLst/>
          </a:prstGeom>
        </p:spPr>
      </p:pic>
      <p:sp>
        <p:nvSpPr>
          <p:cNvPr id="6" name="Retângulo 5">
            <a:extLst>
              <a:ext uri="{FF2B5EF4-FFF2-40B4-BE49-F238E27FC236}">
                <a16:creationId xmlns:a16="http://schemas.microsoft.com/office/drawing/2014/main" id="{262B849E-127D-406D-93CF-EB69855A6372}"/>
              </a:ext>
            </a:extLst>
          </p:cNvPr>
          <p:cNvSpPr/>
          <p:nvPr/>
        </p:nvSpPr>
        <p:spPr>
          <a:xfrm>
            <a:off x="1699122" y="1246524"/>
            <a:ext cx="10757112" cy="661720"/>
          </a:xfrm>
          <a:prstGeom prst="rect">
            <a:avLst/>
          </a:prstGeom>
        </p:spPr>
        <p:txBody>
          <a:bodyPr wrap="none">
            <a:spAutoFit/>
          </a:bodyPr>
          <a:lstStyle/>
          <a:p>
            <a:r>
              <a:rPr lang="pt-BR" sz="3700" b="1" spc="420" dirty="0">
                <a:solidFill>
                  <a:srgbClr val="FFFFFF"/>
                </a:solidFill>
                <a:latin typeface="Bookman Old Style" pitchFamily="18" charset="0"/>
                <a:cs typeface="Tahoma"/>
              </a:rPr>
              <a:t>                                                 </a:t>
            </a:r>
          </a:p>
        </p:txBody>
      </p:sp>
      <p:sp>
        <p:nvSpPr>
          <p:cNvPr id="7" name="Retângulo 6">
            <a:extLst>
              <a:ext uri="{FF2B5EF4-FFF2-40B4-BE49-F238E27FC236}">
                <a16:creationId xmlns:a16="http://schemas.microsoft.com/office/drawing/2014/main" id="{F8243E7C-1FA0-452F-A32C-5104C74A57A6}"/>
              </a:ext>
            </a:extLst>
          </p:cNvPr>
          <p:cNvSpPr/>
          <p:nvPr/>
        </p:nvSpPr>
        <p:spPr>
          <a:xfrm>
            <a:off x="1051050" y="3691037"/>
            <a:ext cx="17785976" cy="7971413"/>
          </a:xfrm>
          <a:prstGeom prst="rect">
            <a:avLst/>
          </a:prstGeom>
        </p:spPr>
        <p:txBody>
          <a:bodyPr wrap="square" anchor="t">
            <a:spAutoFit/>
          </a:bodyPr>
          <a:lstStyle/>
          <a:p>
            <a:endParaRPr lang="pt-BR" sz="3200" b="1" spc="320" dirty="0">
              <a:latin typeface="Bookman Old Style"/>
              <a:cs typeface="Calibri"/>
            </a:endParaRPr>
          </a:p>
          <a:p>
            <a:endParaRPr lang="pt-BR" sz="3200" b="1" spc="320" dirty="0">
              <a:latin typeface="Bookman Old Style"/>
              <a:cs typeface="Calibri"/>
            </a:endParaRPr>
          </a:p>
          <a:p>
            <a:endParaRPr lang="pt-BR" sz="3200" b="1" spc="320" dirty="0">
              <a:latin typeface="Bookman Old Style"/>
              <a:cs typeface="Calibri"/>
            </a:endParaRPr>
          </a:p>
          <a:p>
            <a:endParaRPr lang="pt-BR" sz="3200" b="1" spc="320" dirty="0">
              <a:latin typeface="Bookman Old Style"/>
              <a:cs typeface="Calibri"/>
            </a:endParaRPr>
          </a:p>
          <a:p>
            <a:endParaRPr lang="pt-BR" sz="3200" b="1" spc="320" dirty="0">
              <a:latin typeface="Bookman Old Style"/>
              <a:cs typeface="Calibri"/>
            </a:endParaRPr>
          </a:p>
          <a:p>
            <a:endParaRPr lang="pt-BR" sz="3200" b="1" spc="320" dirty="0">
              <a:latin typeface="Bookman Old Style"/>
              <a:cs typeface="Calibri"/>
            </a:endParaRPr>
          </a:p>
          <a:p>
            <a:endParaRPr lang="pt-BR" sz="3200" b="1" spc="320" dirty="0">
              <a:latin typeface="Bookman Old Style"/>
              <a:cs typeface="Calibri"/>
            </a:endParaRPr>
          </a:p>
          <a:p>
            <a:endParaRPr lang="pt-BR" sz="3200" b="1" spc="320" dirty="0">
              <a:latin typeface="Bookman Old Style"/>
              <a:cs typeface="Calibri"/>
            </a:endParaRPr>
          </a:p>
          <a:p>
            <a:endParaRPr lang="pt-BR" sz="3200" b="1" spc="320" dirty="0">
              <a:latin typeface="Bookman Old Style"/>
              <a:cs typeface="Calibri"/>
            </a:endParaRPr>
          </a:p>
          <a:p>
            <a:endParaRPr lang="pt-BR" sz="3200" b="1" spc="320" dirty="0">
              <a:latin typeface="Bookman Old Style"/>
              <a:cs typeface="Calibri"/>
            </a:endParaRPr>
          </a:p>
          <a:p>
            <a:endParaRPr lang="pt-BR" sz="3200" b="1" spc="320" dirty="0">
              <a:latin typeface="Bookman Old Style"/>
              <a:cs typeface="Calibri"/>
            </a:endParaRPr>
          </a:p>
          <a:p>
            <a:endParaRPr lang="pt-BR" sz="3200" b="1" spc="320" dirty="0">
              <a:latin typeface="Bookman Old Style"/>
              <a:cs typeface="Calibri"/>
            </a:endParaRPr>
          </a:p>
          <a:p>
            <a:endParaRPr lang="pt-BR" sz="3200" b="1" spc="320" dirty="0">
              <a:latin typeface="Bookman Old Style"/>
              <a:cs typeface="Calibri"/>
            </a:endParaRPr>
          </a:p>
          <a:p>
            <a:endParaRPr lang="pt-BR" sz="3200" b="1" spc="320" dirty="0">
              <a:latin typeface="Bookman Old Style"/>
              <a:cs typeface="Calibri"/>
            </a:endParaRPr>
          </a:p>
          <a:p>
            <a:endParaRPr lang="pt-BR" sz="3200" b="1" spc="320" dirty="0">
              <a:latin typeface="Bookman Old Style"/>
              <a:cs typeface="Calibri"/>
            </a:endParaRPr>
          </a:p>
          <a:p>
            <a:endParaRPr lang="pt-BR" sz="3200" b="1" spc="320" dirty="0">
              <a:latin typeface="Bookman Old Style"/>
              <a:cs typeface="Calibri"/>
            </a:endParaRPr>
          </a:p>
        </p:txBody>
      </p:sp>
      <p:pic>
        <p:nvPicPr>
          <p:cNvPr id="2" name="Imagem 1">
            <a:extLst>
              <a:ext uri="{FF2B5EF4-FFF2-40B4-BE49-F238E27FC236}">
                <a16:creationId xmlns:a16="http://schemas.microsoft.com/office/drawing/2014/main" id="{A1B90952-1224-86ED-5372-70371DF9BA21}"/>
              </a:ext>
            </a:extLst>
          </p:cNvPr>
          <p:cNvPicPr>
            <a:picLocks noChangeAspect="1"/>
          </p:cNvPicPr>
          <p:nvPr/>
        </p:nvPicPr>
        <p:blipFill>
          <a:blip r:embed="rId3"/>
          <a:stretch>
            <a:fillRect/>
          </a:stretch>
        </p:blipFill>
        <p:spPr>
          <a:xfrm>
            <a:off x="127901" y="655284"/>
            <a:ext cx="3452159" cy="1844200"/>
          </a:xfrm>
          <a:prstGeom prst="rect">
            <a:avLst/>
          </a:prstGeom>
        </p:spPr>
      </p:pic>
      <p:pic>
        <p:nvPicPr>
          <p:cNvPr id="10" name="Imagem 9">
            <a:extLst>
              <a:ext uri="{FF2B5EF4-FFF2-40B4-BE49-F238E27FC236}">
                <a16:creationId xmlns:a16="http://schemas.microsoft.com/office/drawing/2014/main" id="{8D6B7A16-C754-1A5C-E41E-22BCD879572F}"/>
              </a:ext>
            </a:extLst>
          </p:cNvPr>
          <p:cNvPicPr>
            <a:picLocks noChangeAspect="1"/>
          </p:cNvPicPr>
          <p:nvPr/>
        </p:nvPicPr>
        <p:blipFill>
          <a:blip r:embed="rId4"/>
          <a:stretch>
            <a:fillRect/>
          </a:stretch>
        </p:blipFill>
        <p:spPr>
          <a:xfrm>
            <a:off x="8294150" y="4456716"/>
            <a:ext cx="3299773" cy="3593471"/>
          </a:xfrm>
          <a:prstGeom prst="rect">
            <a:avLst/>
          </a:prstGeom>
        </p:spPr>
      </p:pic>
      <p:sp>
        <p:nvSpPr>
          <p:cNvPr id="11" name="CaixaDeTexto 10">
            <a:extLst>
              <a:ext uri="{FF2B5EF4-FFF2-40B4-BE49-F238E27FC236}">
                <a16:creationId xmlns:a16="http://schemas.microsoft.com/office/drawing/2014/main" id="{82918956-4D06-89B5-BE62-30EC7974107B}"/>
              </a:ext>
            </a:extLst>
          </p:cNvPr>
          <p:cNvSpPr txBox="1"/>
          <p:nvPr/>
        </p:nvSpPr>
        <p:spPr>
          <a:xfrm>
            <a:off x="4843893" y="3019084"/>
            <a:ext cx="10200289" cy="830997"/>
          </a:xfrm>
          <a:prstGeom prst="rect">
            <a:avLst/>
          </a:prstGeom>
          <a:noFill/>
        </p:spPr>
        <p:txBody>
          <a:bodyPr wrap="square" rtlCol="0">
            <a:spAutoFit/>
          </a:bodyPr>
          <a:lstStyle/>
          <a:p>
            <a:pPr algn="ctr"/>
            <a:r>
              <a:rPr lang="pt-BR" sz="4800" b="1" dirty="0">
                <a:solidFill>
                  <a:srgbClr val="8D0034"/>
                </a:solidFill>
              </a:rPr>
              <a:t>OBRIGADO</a:t>
            </a:r>
          </a:p>
        </p:txBody>
      </p:sp>
      <p:sp>
        <p:nvSpPr>
          <p:cNvPr id="12" name="CaixaDeTexto 11">
            <a:extLst>
              <a:ext uri="{FF2B5EF4-FFF2-40B4-BE49-F238E27FC236}">
                <a16:creationId xmlns:a16="http://schemas.microsoft.com/office/drawing/2014/main" id="{A6651111-2199-2FC5-D3E1-FAC8BE783A53}"/>
              </a:ext>
            </a:extLst>
          </p:cNvPr>
          <p:cNvSpPr txBox="1"/>
          <p:nvPr/>
        </p:nvSpPr>
        <p:spPr>
          <a:xfrm>
            <a:off x="11326924" y="4666836"/>
            <a:ext cx="6986751" cy="830997"/>
          </a:xfrm>
          <a:prstGeom prst="rect">
            <a:avLst/>
          </a:prstGeom>
          <a:noFill/>
        </p:spPr>
        <p:txBody>
          <a:bodyPr wrap="square" rtlCol="0">
            <a:spAutoFit/>
          </a:bodyPr>
          <a:lstStyle/>
          <a:p>
            <a:pPr algn="ctr"/>
            <a:r>
              <a:rPr lang="pt-BR" sz="4800" b="1" dirty="0"/>
              <a:t>OTÁVIO ALBRECHT</a:t>
            </a:r>
          </a:p>
        </p:txBody>
      </p:sp>
      <p:sp>
        <p:nvSpPr>
          <p:cNvPr id="13" name="CaixaDeTexto 12">
            <a:extLst>
              <a:ext uri="{FF2B5EF4-FFF2-40B4-BE49-F238E27FC236}">
                <a16:creationId xmlns:a16="http://schemas.microsoft.com/office/drawing/2014/main" id="{E513F4D8-0C35-BD9E-C755-C0B2572FC061}"/>
              </a:ext>
            </a:extLst>
          </p:cNvPr>
          <p:cNvSpPr txBox="1"/>
          <p:nvPr/>
        </p:nvSpPr>
        <p:spPr>
          <a:xfrm>
            <a:off x="11673933" y="5681558"/>
            <a:ext cx="6639742" cy="523220"/>
          </a:xfrm>
          <a:prstGeom prst="rect">
            <a:avLst/>
          </a:prstGeom>
          <a:noFill/>
        </p:spPr>
        <p:txBody>
          <a:bodyPr wrap="square" rtlCol="0">
            <a:spAutoFit/>
          </a:bodyPr>
          <a:lstStyle/>
          <a:p>
            <a:pPr algn="ctr"/>
            <a:r>
              <a:rPr lang="pt-BR" sz="2800" b="1" dirty="0"/>
              <a:t>otavio.albrecht@palopoli.adv.br</a:t>
            </a:r>
          </a:p>
        </p:txBody>
      </p:sp>
      <p:sp>
        <p:nvSpPr>
          <p:cNvPr id="14" name="CaixaDeTexto 13">
            <a:extLst>
              <a:ext uri="{FF2B5EF4-FFF2-40B4-BE49-F238E27FC236}">
                <a16:creationId xmlns:a16="http://schemas.microsoft.com/office/drawing/2014/main" id="{F5694522-5516-617B-4D75-DBB2B4A58626}"/>
              </a:ext>
            </a:extLst>
          </p:cNvPr>
          <p:cNvSpPr txBox="1"/>
          <p:nvPr/>
        </p:nvSpPr>
        <p:spPr>
          <a:xfrm>
            <a:off x="12770244" y="6429610"/>
            <a:ext cx="4547875" cy="527298"/>
          </a:xfrm>
          <a:prstGeom prst="rect">
            <a:avLst/>
          </a:prstGeom>
          <a:noFill/>
        </p:spPr>
        <p:txBody>
          <a:bodyPr wrap="square" rtlCol="0">
            <a:spAutoFit/>
          </a:bodyPr>
          <a:lstStyle/>
          <a:p>
            <a:pPr algn="ctr"/>
            <a:r>
              <a:rPr lang="pt-BR" sz="2800" b="1" dirty="0"/>
              <a:t>www.palopoli.adv.br</a:t>
            </a:r>
          </a:p>
        </p:txBody>
      </p:sp>
      <p:pic>
        <p:nvPicPr>
          <p:cNvPr id="5" name="Imagem 4">
            <a:extLst>
              <a:ext uri="{FF2B5EF4-FFF2-40B4-BE49-F238E27FC236}">
                <a16:creationId xmlns:a16="http://schemas.microsoft.com/office/drawing/2014/main" id="{E0E09A3A-1354-429D-E107-F37F67069602}"/>
              </a:ext>
            </a:extLst>
          </p:cNvPr>
          <p:cNvPicPr>
            <a:picLocks noChangeAspect="1"/>
          </p:cNvPicPr>
          <p:nvPr/>
        </p:nvPicPr>
        <p:blipFill>
          <a:blip r:embed="rId5"/>
          <a:stretch>
            <a:fillRect/>
          </a:stretch>
        </p:blipFill>
        <p:spPr>
          <a:xfrm>
            <a:off x="1267074" y="4023075"/>
            <a:ext cx="6238643" cy="6322196"/>
          </a:xfrm>
          <a:prstGeom prst="rect">
            <a:avLst/>
          </a:prstGeom>
        </p:spPr>
      </p:pic>
    </p:spTree>
    <p:extLst>
      <p:ext uri="{BB962C8B-B14F-4D97-AF65-F5344CB8AC3E}">
        <p14:creationId xmlns:p14="http://schemas.microsoft.com/office/powerpoint/2010/main" val="2625995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E87F83F5-8308-43C3-B574-2DD7BC781F36}"/>
              </a:ext>
            </a:extLst>
          </p:cNvPr>
          <p:cNvPicPr>
            <a:picLocks noChangeAspect="1"/>
          </p:cNvPicPr>
          <p:nvPr/>
        </p:nvPicPr>
        <p:blipFill>
          <a:blip r:embed="rId2"/>
          <a:stretch>
            <a:fillRect/>
          </a:stretch>
        </p:blipFill>
        <p:spPr>
          <a:xfrm>
            <a:off x="0" y="1556"/>
            <a:ext cx="20104100" cy="12563538"/>
          </a:xfrm>
          <a:prstGeom prst="rect">
            <a:avLst/>
          </a:prstGeom>
        </p:spPr>
      </p:pic>
      <p:sp>
        <p:nvSpPr>
          <p:cNvPr id="2" name="Retângulo 1">
            <a:extLst>
              <a:ext uri="{FF2B5EF4-FFF2-40B4-BE49-F238E27FC236}">
                <a16:creationId xmlns:a16="http://schemas.microsoft.com/office/drawing/2014/main" id="{62FC22C2-C51F-41F2-95CD-C8B7AF70FEA8}"/>
              </a:ext>
            </a:extLst>
          </p:cNvPr>
          <p:cNvSpPr/>
          <p:nvPr/>
        </p:nvSpPr>
        <p:spPr>
          <a:xfrm>
            <a:off x="3211290" y="3330997"/>
            <a:ext cx="12241360" cy="6426246"/>
          </a:xfrm>
          <a:prstGeom prst="rect">
            <a:avLst/>
          </a:prstGeom>
        </p:spPr>
        <p:txBody>
          <a:bodyPr wrap="square">
            <a:spAutoFit/>
          </a:bodyPr>
          <a:lstStyle/>
          <a:p>
            <a:pPr algn="ctr">
              <a:lnSpc>
                <a:spcPct val="110000"/>
              </a:lnSpc>
            </a:pPr>
            <a:endParaRPr lang="pt-BR" sz="5400" b="1" spc="320" dirty="0">
              <a:solidFill>
                <a:srgbClr val="8D0034"/>
              </a:solidFill>
              <a:latin typeface="Bookman Old Style" pitchFamily="18" charset="0"/>
              <a:cs typeface="Calibri"/>
            </a:endParaRPr>
          </a:p>
          <a:p>
            <a:pPr algn="ctr">
              <a:lnSpc>
                <a:spcPct val="110000"/>
              </a:lnSpc>
            </a:pPr>
            <a:endParaRPr lang="pt-BR" sz="5400" b="1" spc="320" dirty="0">
              <a:solidFill>
                <a:srgbClr val="8D0034"/>
              </a:solidFill>
              <a:latin typeface="Bookman Old Style" pitchFamily="18" charset="0"/>
              <a:cs typeface="Calibri"/>
            </a:endParaRPr>
          </a:p>
          <a:p>
            <a:pPr algn="ctr">
              <a:lnSpc>
                <a:spcPct val="110000"/>
              </a:lnSpc>
            </a:pPr>
            <a:endParaRPr lang="pt-BR" sz="5400" b="1" spc="320" dirty="0">
              <a:solidFill>
                <a:srgbClr val="8D0034"/>
              </a:solidFill>
              <a:latin typeface="Bookman Old Style" pitchFamily="18" charset="0"/>
              <a:cs typeface="Calibri"/>
            </a:endParaRPr>
          </a:p>
          <a:p>
            <a:pPr algn="ctr">
              <a:lnSpc>
                <a:spcPct val="110000"/>
              </a:lnSpc>
            </a:pPr>
            <a:endParaRPr lang="pt-BR" sz="5400" b="1" spc="320" dirty="0">
              <a:solidFill>
                <a:srgbClr val="8D0034"/>
              </a:solidFill>
              <a:latin typeface="Bookman Old Style" pitchFamily="18" charset="0"/>
              <a:cs typeface="Calibri"/>
            </a:endParaRPr>
          </a:p>
          <a:p>
            <a:pPr algn="ctr">
              <a:lnSpc>
                <a:spcPct val="110000"/>
              </a:lnSpc>
            </a:pPr>
            <a:endParaRPr lang="pt-BR" sz="5400" b="1" spc="320" dirty="0">
              <a:solidFill>
                <a:srgbClr val="8D0034"/>
              </a:solidFill>
              <a:latin typeface="Bookman Old Style" pitchFamily="18" charset="0"/>
              <a:cs typeface="Calibri"/>
            </a:endParaRPr>
          </a:p>
          <a:p>
            <a:pPr algn="ctr">
              <a:lnSpc>
                <a:spcPct val="110000"/>
              </a:lnSpc>
            </a:pPr>
            <a:endParaRPr lang="pt-BR" sz="5400" b="1" spc="320" dirty="0">
              <a:solidFill>
                <a:srgbClr val="8D0034"/>
              </a:solidFill>
              <a:latin typeface="Bookman Old Style" pitchFamily="18" charset="0"/>
              <a:cs typeface="Calibri"/>
            </a:endParaRPr>
          </a:p>
          <a:p>
            <a:pPr algn="ctr">
              <a:lnSpc>
                <a:spcPct val="110000"/>
              </a:lnSpc>
            </a:pPr>
            <a:endParaRPr lang="pt-BR" sz="5400" b="1" spc="320" dirty="0">
              <a:solidFill>
                <a:srgbClr val="8D0034"/>
              </a:solidFill>
              <a:latin typeface="Bookman Old Style" pitchFamily="18" charset="0"/>
              <a:cs typeface="Calibri"/>
            </a:endParaRPr>
          </a:p>
        </p:txBody>
      </p:sp>
      <p:sp>
        <p:nvSpPr>
          <p:cNvPr id="4" name="CaixaDeTexto 3">
            <a:extLst>
              <a:ext uri="{FF2B5EF4-FFF2-40B4-BE49-F238E27FC236}">
                <a16:creationId xmlns:a16="http://schemas.microsoft.com/office/drawing/2014/main" id="{890890F1-D969-46D7-8173-8C2226D930EA}"/>
              </a:ext>
            </a:extLst>
          </p:cNvPr>
          <p:cNvSpPr txBox="1"/>
          <p:nvPr/>
        </p:nvSpPr>
        <p:spPr>
          <a:xfrm>
            <a:off x="2340864" y="1901952"/>
            <a:ext cx="16323076" cy="7571303"/>
          </a:xfrm>
          <a:prstGeom prst="rect">
            <a:avLst/>
          </a:prstGeom>
          <a:noFill/>
        </p:spPr>
        <p:txBody>
          <a:bodyPr wrap="square" lIns="91440" tIns="45720" rIns="91440" bIns="45720" rtlCol="0" anchor="t">
            <a:spAutoFit/>
          </a:bodyPr>
          <a:lstStyle/>
          <a:p>
            <a:pPr algn="ctr"/>
            <a:endParaRPr lang="pt-BR" sz="7200" b="1" dirty="0"/>
          </a:p>
          <a:p>
            <a:pPr algn="ctr"/>
            <a:endParaRPr lang="pt-BR" sz="7200" b="1" dirty="0"/>
          </a:p>
          <a:p>
            <a:pPr algn="ctr"/>
            <a:r>
              <a:rPr lang="pt-BR" sz="7200" b="1" dirty="0">
                <a:latin typeface="Bookman Old Style"/>
              </a:rPr>
              <a:t>HOLDING PATRIMONIAL: UMA ALTERNATIVA DE PLANEJAMENTO TRIBUTÁRIO E SUCESSÓRIO </a:t>
            </a:r>
          </a:p>
          <a:p>
            <a:endParaRPr lang="pt-BR" dirty="0"/>
          </a:p>
          <a:p>
            <a:endParaRPr lang="pt-BR" dirty="0"/>
          </a:p>
          <a:p>
            <a:endParaRPr lang="pt-BR" dirty="0">
              <a:cs typeface="Calibri"/>
            </a:endParaRPr>
          </a:p>
        </p:txBody>
      </p:sp>
      <p:pic>
        <p:nvPicPr>
          <p:cNvPr id="6" name="Imagem 5">
            <a:extLst>
              <a:ext uri="{FF2B5EF4-FFF2-40B4-BE49-F238E27FC236}">
                <a16:creationId xmlns:a16="http://schemas.microsoft.com/office/drawing/2014/main" id="{C2E169AA-9ADF-45E0-AF2B-650BC694261E}"/>
              </a:ext>
            </a:extLst>
          </p:cNvPr>
          <p:cNvPicPr>
            <a:picLocks noChangeAspect="1"/>
          </p:cNvPicPr>
          <p:nvPr/>
        </p:nvPicPr>
        <p:blipFill>
          <a:blip r:embed="rId3"/>
          <a:stretch>
            <a:fillRect/>
          </a:stretch>
        </p:blipFill>
        <p:spPr>
          <a:xfrm>
            <a:off x="7931832" y="965207"/>
            <a:ext cx="3452159" cy="1844200"/>
          </a:xfrm>
          <a:prstGeom prst="rect">
            <a:avLst/>
          </a:prstGeom>
        </p:spPr>
      </p:pic>
    </p:spTree>
    <p:extLst>
      <p:ext uri="{BB962C8B-B14F-4D97-AF65-F5344CB8AC3E}">
        <p14:creationId xmlns:p14="http://schemas.microsoft.com/office/powerpoint/2010/main" val="2351166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tângulo: Cantos Arredondados 22">
            <a:extLst>
              <a:ext uri="{FF2B5EF4-FFF2-40B4-BE49-F238E27FC236}">
                <a16:creationId xmlns:a16="http://schemas.microsoft.com/office/drawing/2014/main" id="{7FCA657F-4973-8455-2862-B71300BAD22D}"/>
              </a:ext>
            </a:extLst>
          </p:cNvPr>
          <p:cNvSpPr/>
          <p:nvPr/>
        </p:nvSpPr>
        <p:spPr>
          <a:xfrm>
            <a:off x="4213469" y="7615218"/>
            <a:ext cx="11677161" cy="3862552"/>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17" name="Imagem 16">
            <a:extLst>
              <a:ext uri="{FF2B5EF4-FFF2-40B4-BE49-F238E27FC236}">
                <a16:creationId xmlns:a16="http://schemas.microsoft.com/office/drawing/2014/main" id="{164B616D-2594-F376-7067-CAA331B8AD2F}"/>
              </a:ext>
            </a:extLst>
          </p:cNvPr>
          <p:cNvPicPr>
            <a:picLocks noChangeAspect="1"/>
          </p:cNvPicPr>
          <p:nvPr/>
        </p:nvPicPr>
        <p:blipFill>
          <a:blip r:embed="rId2"/>
          <a:stretch>
            <a:fillRect/>
          </a:stretch>
        </p:blipFill>
        <p:spPr>
          <a:xfrm>
            <a:off x="-16292" y="-15766"/>
            <a:ext cx="20120392" cy="2109399"/>
          </a:xfrm>
          <a:prstGeom prst="rect">
            <a:avLst/>
          </a:prstGeom>
        </p:spPr>
      </p:pic>
      <p:sp>
        <p:nvSpPr>
          <p:cNvPr id="18" name="CaixaDeTexto 17">
            <a:extLst>
              <a:ext uri="{FF2B5EF4-FFF2-40B4-BE49-F238E27FC236}">
                <a16:creationId xmlns:a16="http://schemas.microsoft.com/office/drawing/2014/main" id="{3A210B9B-DBF4-2455-267F-D9342F9866B8}"/>
              </a:ext>
            </a:extLst>
          </p:cNvPr>
          <p:cNvSpPr txBox="1"/>
          <p:nvPr/>
        </p:nvSpPr>
        <p:spPr>
          <a:xfrm>
            <a:off x="3190989" y="341591"/>
            <a:ext cx="15938938" cy="1631216"/>
          </a:xfrm>
          <a:prstGeom prst="rect">
            <a:avLst/>
          </a:prstGeom>
          <a:noFill/>
        </p:spPr>
        <p:txBody>
          <a:bodyPr wrap="square" rtlCol="0">
            <a:spAutoFit/>
          </a:bodyPr>
          <a:lstStyle/>
          <a:p>
            <a:pPr algn="ctr"/>
            <a:r>
              <a:rPr lang="pt-BR" sz="5000" b="1" dirty="0">
                <a:solidFill>
                  <a:schemeClr val="bg1"/>
                </a:solidFill>
                <a:latin typeface="Bookman Old Style" panose="02050604050505020204" pitchFamily="18" charset="0"/>
              </a:rPr>
              <a:t>MOTIVAÇÕES PARA CONSTITUIÇÃO DE HOLDING</a:t>
            </a:r>
          </a:p>
        </p:txBody>
      </p:sp>
      <p:pic>
        <p:nvPicPr>
          <p:cNvPr id="19" name="Imagem 18">
            <a:extLst>
              <a:ext uri="{FF2B5EF4-FFF2-40B4-BE49-F238E27FC236}">
                <a16:creationId xmlns:a16="http://schemas.microsoft.com/office/drawing/2014/main" id="{DE9DE10D-A9E3-6F63-6FB7-8591D9C40E02}"/>
              </a:ext>
            </a:extLst>
          </p:cNvPr>
          <p:cNvPicPr>
            <a:picLocks noChangeAspect="1"/>
          </p:cNvPicPr>
          <p:nvPr/>
        </p:nvPicPr>
        <p:blipFill>
          <a:blip r:embed="rId3"/>
          <a:stretch>
            <a:fillRect/>
          </a:stretch>
        </p:blipFill>
        <p:spPr>
          <a:xfrm>
            <a:off x="157655" y="116833"/>
            <a:ext cx="3452159" cy="1844200"/>
          </a:xfrm>
          <a:prstGeom prst="rect">
            <a:avLst/>
          </a:prstGeom>
        </p:spPr>
      </p:pic>
      <p:sp>
        <p:nvSpPr>
          <p:cNvPr id="4" name="CaixaDeTexto 3">
            <a:extLst>
              <a:ext uri="{FF2B5EF4-FFF2-40B4-BE49-F238E27FC236}">
                <a16:creationId xmlns:a16="http://schemas.microsoft.com/office/drawing/2014/main" id="{7F90B9FF-3C1B-AA22-2745-08880D0BA531}"/>
              </a:ext>
            </a:extLst>
          </p:cNvPr>
          <p:cNvSpPr txBox="1"/>
          <p:nvPr/>
        </p:nvSpPr>
        <p:spPr>
          <a:xfrm>
            <a:off x="1718441" y="3020155"/>
            <a:ext cx="17058290" cy="5016758"/>
          </a:xfrm>
          <a:prstGeom prst="rect">
            <a:avLst/>
          </a:prstGeom>
          <a:noFill/>
        </p:spPr>
        <p:txBody>
          <a:bodyPr wrap="square" lIns="91440" tIns="45720" rIns="91440" bIns="45720" anchor="t">
            <a:spAutoFit/>
          </a:bodyPr>
          <a:lstStyle/>
          <a:p>
            <a:pPr algn="just"/>
            <a:r>
              <a:rPr lang="pt-BR" sz="6000" b="1" dirty="0">
                <a:latin typeface="Bookman Old Style"/>
              </a:rPr>
              <a:t>HOLDING</a:t>
            </a:r>
            <a:r>
              <a:rPr lang="pt-BR" sz="6000" dirty="0">
                <a:latin typeface="Bookman Old Style"/>
              </a:rPr>
              <a:t> é um </a:t>
            </a:r>
            <a:r>
              <a:rPr lang="pt-BR" sz="6000" b="1" u="sng" dirty="0">
                <a:latin typeface="Bookman Old Style"/>
              </a:rPr>
              <a:t>veículo</a:t>
            </a:r>
            <a:r>
              <a:rPr lang="pt-BR" sz="6000" dirty="0">
                <a:latin typeface="Bookman Old Style"/>
              </a:rPr>
              <a:t> interessante para </a:t>
            </a:r>
            <a:r>
              <a:rPr lang="pt-BR" sz="6000" b="1" u="sng" dirty="0">
                <a:latin typeface="Bookman Old Style"/>
              </a:rPr>
              <a:t>organizar o patrimônio</a:t>
            </a:r>
            <a:r>
              <a:rPr lang="pt-BR" sz="6000" dirty="0">
                <a:latin typeface="Bookman Old Style"/>
              </a:rPr>
              <a:t>, </a:t>
            </a:r>
            <a:r>
              <a:rPr lang="pt-BR" sz="6000" b="1" u="sng" dirty="0">
                <a:latin typeface="Bookman Old Style"/>
              </a:rPr>
              <a:t>facilitar sucessão</a:t>
            </a:r>
            <a:r>
              <a:rPr lang="pt-BR" sz="6000" b="1" dirty="0">
                <a:latin typeface="Bookman Old Style"/>
              </a:rPr>
              <a:t>, </a:t>
            </a:r>
            <a:r>
              <a:rPr lang="pt-BR" sz="6000" dirty="0">
                <a:latin typeface="Bookman Old Style"/>
              </a:rPr>
              <a:t> </a:t>
            </a:r>
            <a:r>
              <a:rPr lang="pt-BR" sz="6000" b="1" u="sng" dirty="0">
                <a:latin typeface="Bookman Old Style"/>
              </a:rPr>
              <a:t>gerar eficiência fiscal</a:t>
            </a:r>
            <a:r>
              <a:rPr lang="pt-BR" sz="6000" dirty="0">
                <a:latin typeface="Bookman Old Style"/>
              </a:rPr>
              <a:t> e </a:t>
            </a:r>
            <a:r>
              <a:rPr lang="pt-BR" sz="6000" b="1" u="sng" dirty="0">
                <a:latin typeface="Bookman Old Style"/>
              </a:rPr>
              <a:t>proteção patrimonial. </a:t>
            </a:r>
            <a:endParaRPr lang="pt-BR" sz="6000" dirty="0">
              <a:latin typeface="Bookman Old Style"/>
            </a:endParaRPr>
          </a:p>
          <a:p>
            <a:endParaRPr lang="pt-BR" sz="4000" dirty="0"/>
          </a:p>
          <a:p>
            <a:endParaRPr lang="pt-BR" sz="4000" dirty="0"/>
          </a:p>
        </p:txBody>
      </p:sp>
      <p:sp>
        <p:nvSpPr>
          <p:cNvPr id="14" name="CaixaDeTexto 13">
            <a:extLst>
              <a:ext uri="{FF2B5EF4-FFF2-40B4-BE49-F238E27FC236}">
                <a16:creationId xmlns:a16="http://schemas.microsoft.com/office/drawing/2014/main" id="{57953BDD-0770-D2E3-5B1D-C7165C40E622}"/>
              </a:ext>
            </a:extLst>
          </p:cNvPr>
          <p:cNvSpPr txBox="1"/>
          <p:nvPr/>
        </p:nvSpPr>
        <p:spPr>
          <a:xfrm>
            <a:off x="7313762" y="7776778"/>
            <a:ext cx="8173728" cy="3539430"/>
          </a:xfrm>
          <a:prstGeom prst="rect">
            <a:avLst/>
          </a:prstGeom>
          <a:noFill/>
        </p:spPr>
        <p:txBody>
          <a:bodyPr wrap="square" lIns="91440" tIns="45720" rIns="91440" bIns="45720" anchor="t">
            <a:spAutoFit/>
          </a:bodyPr>
          <a:lstStyle/>
          <a:p>
            <a:pPr algn="just"/>
            <a:r>
              <a:rPr lang="pt-BR" sz="3200" dirty="0">
                <a:latin typeface="Bookman Old Style"/>
              </a:rPr>
              <a:t>Imagine distribuir uma herança de imóveis, dinheiro e veículos entre herdeiros </a:t>
            </a:r>
            <a:endParaRPr lang="pt-BR" dirty="0">
              <a:latin typeface="Bookman Old Style"/>
            </a:endParaRPr>
          </a:p>
          <a:p>
            <a:pPr algn="just"/>
            <a:endParaRPr lang="pt-BR" sz="3200" dirty="0">
              <a:latin typeface="Bookman Old Style"/>
            </a:endParaRPr>
          </a:p>
          <a:p>
            <a:pPr algn="just"/>
            <a:r>
              <a:rPr lang="pt-BR" sz="3200" dirty="0">
                <a:latin typeface="Bookman Old Style"/>
              </a:rPr>
              <a:t>Muito mais fácil você distribuir cotas de uma sociedade que detém este patrimônio </a:t>
            </a:r>
          </a:p>
        </p:txBody>
      </p:sp>
      <p:pic>
        <p:nvPicPr>
          <p:cNvPr id="22" name="Gráfico 21" descr="Lâmpada e engrenagem estrutura de tópicos">
            <a:extLst>
              <a:ext uri="{FF2B5EF4-FFF2-40B4-BE49-F238E27FC236}">
                <a16:creationId xmlns:a16="http://schemas.microsoft.com/office/drawing/2014/main" id="{6188D331-6F53-D1EE-F0C6-73564BAD886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717601" y="8248413"/>
            <a:ext cx="2596161" cy="2596161"/>
          </a:xfrm>
          <a:prstGeom prst="rect">
            <a:avLst/>
          </a:prstGeom>
        </p:spPr>
      </p:pic>
    </p:spTree>
    <p:extLst>
      <p:ext uri="{BB962C8B-B14F-4D97-AF65-F5344CB8AC3E}">
        <p14:creationId xmlns:p14="http://schemas.microsoft.com/office/powerpoint/2010/main" val="3842851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m 16">
            <a:extLst>
              <a:ext uri="{FF2B5EF4-FFF2-40B4-BE49-F238E27FC236}">
                <a16:creationId xmlns:a16="http://schemas.microsoft.com/office/drawing/2014/main" id="{164B616D-2594-F376-7067-CAA331B8AD2F}"/>
              </a:ext>
            </a:extLst>
          </p:cNvPr>
          <p:cNvPicPr>
            <a:picLocks noChangeAspect="1"/>
          </p:cNvPicPr>
          <p:nvPr/>
        </p:nvPicPr>
        <p:blipFill>
          <a:blip r:embed="rId2"/>
          <a:stretch>
            <a:fillRect/>
          </a:stretch>
        </p:blipFill>
        <p:spPr>
          <a:xfrm>
            <a:off x="-16292" y="-15766"/>
            <a:ext cx="20120392" cy="2109399"/>
          </a:xfrm>
          <a:prstGeom prst="rect">
            <a:avLst/>
          </a:prstGeom>
        </p:spPr>
      </p:pic>
      <p:sp>
        <p:nvSpPr>
          <p:cNvPr id="18" name="CaixaDeTexto 17">
            <a:extLst>
              <a:ext uri="{FF2B5EF4-FFF2-40B4-BE49-F238E27FC236}">
                <a16:creationId xmlns:a16="http://schemas.microsoft.com/office/drawing/2014/main" id="{3A210B9B-DBF4-2455-267F-D9342F9866B8}"/>
              </a:ext>
            </a:extLst>
          </p:cNvPr>
          <p:cNvSpPr txBox="1"/>
          <p:nvPr/>
        </p:nvSpPr>
        <p:spPr>
          <a:xfrm>
            <a:off x="4981903" y="404653"/>
            <a:ext cx="12902548" cy="861774"/>
          </a:xfrm>
          <a:prstGeom prst="rect">
            <a:avLst/>
          </a:prstGeom>
          <a:noFill/>
        </p:spPr>
        <p:txBody>
          <a:bodyPr wrap="square" rtlCol="0">
            <a:spAutoFit/>
          </a:bodyPr>
          <a:lstStyle/>
          <a:p>
            <a:pPr algn="ctr"/>
            <a:r>
              <a:rPr lang="pt-BR" sz="5000" b="1" dirty="0">
                <a:solidFill>
                  <a:schemeClr val="bg1"/>
                </a:solidFill>
                <a:latin typeface="Bookman Old Style" panose="02050604050505020204" pitchFamily="18" charset="0"/>
              </a:rPr>
              <a:t>ETAPAS DA HOLDING</a:t>
            </a:r>
          </a:p>
        </p:txBody>
      </p:sp>
      <p:pic>
        <p:nvPicPr>
          <p:cNvPr id="19" name="Imagem 18">
            <a:extLst>
              <a:ext uri="{FF2B5EF4-FFF2-40B4-BE49-F238E27FC236}">
                <a16:creationId xmlns:a16="http://schemas.microsoft.com/office/drawing/2014/main" id="{DE9DE10D-A9E3-6F63-6FB7-8591D9C40E02}"/>
              </a:ext>
            </a:extLst>
          </p:cNvPr>
          <p:cNvPicPr>
            <a:picLocks noChangeAspect="1"/>
          </p:cNvPicPr>
          <p:nvPr/>
        </p:nvPicPr>
        <p:blipFill>
          <a:blip r:embed="rId3"/>
          <a:stretch>
            <a:fillRect/>
          </a:stretch>
        </p:blipFill>
        <p:spPr>
          <a:xfrm>
            <a:off x="157655" y="116833"/>
            <a:ext cx="3452159" cy="1844200"/>
          </a:xfrm>
          <a:prstGeom prst="rect">
            <a:avLst/>
          </a:prstGeom>
        </p:spPr>
      </p:pic>
      <p:pic>
        <p:nvPicPr>
          <p:cNvPr id="2" name="Imagem 1">
            <a:extLst>
              <a:ext uri="{FF2B5EF4-FFF2-40B4-BE49-F238E27FC236}">
                <a16:creationId xmlns:a16="http://schemas.microsoft.com/office/drawing/2014/main" id="{F4C77FFB-44C4-52E5-11EF-6EF842AF77AB}"/>
              </a:ext>
            </a:extLst>
          </p:cNvPr>
          <p:cNvPicPr>
            <a:picLocks noChangeAspect="1"/>
          </p:cNvPicPr>
          <p:nvPr/>
        </p:nvPicPr>
        <p:blipFill>
          <a:blip r:embed="rId4"/>
          <a:stretch>
            <a:fillRect/>
          </a:stretch>
        </p:blipFill>
        <p:spPr>
          <a:xfrm>
            <a:off x="13523930" y="4943276"/>
            <a:ext cx="5394691" cy="4387985"/>
          </a:xfrm>
          <a:prstGeom prst="rect">
            <a:avLst/>
          </a:prstGeom>
        </p:spPr>
      </p:pic>
      <p:sp>
        <p:nvSpPr>
          <p:cNvPr id="3" name="CaixaDeTexto 2">
            <a:extLst>
              <a:ext uri="{FF2B5EF4-FFF2-40B4-BE49-F238E27FC236}">
                <a16:creationId xmlns:a16="http://schemas.microsoft.com/office/drawing/2014/main" id="{0A98094D-1E44-FE6B-F400-617915215AC0}"/>
              </a:ext>
            </a:extLst>
          </p:cNvPr>
          <p:cNvSpPr txBox="1"/>
          <p:nvPr/>
        </p:nvSpPr>
        <p:spPr>
          <a:xfrm>
            <a:off x="157655" y="2851854"/>
            <a:ext cx="5707117"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dirty="0">
                <a:latin typeface="Bookman Old Style" panose="02050604050505020204" pitchFamily="18" charset="0"/>
                <a:cs typeface="Arial"/>
              </a:rPr>
              <a:t>DECISÃO SOBRE OS BENS QUE INTEGRARÃO A HOLDING ​</a:t>
            </a:r>
          </a:p>
        </p:txBody>
      </p:sp>
      <p:pic>
        <p:nvPicPr>
          <p:cNvPr id="4" name="Imagem 3">
            <a:extLst>
              <a:ext uri="{FF2B5EF4-FFF2-40B4-BE49-F238E27FC236}">
                <a16:creationId xmlns:a16="http://schemas.microsoft.com/office/drawing/2014/main" id="{EB21D770-2EA0-80E4-C437-531C613BAB33}"/>
              </a:ext>
            </a:extLst>
          </p:cNvPr>
          <p:cNvPicPr>
            <a:picLocks noChangeAspect="1"/>
          </p:cNvPicPr>
          <p:nvPr/>
        </p:nvPicPr>
        <p:blipFill>
          <a:blip r:embed="rId5"/>
          <a:stretch>
            <a:fillRect/>
          </a:stretch>
        </p:blipFill>
        <p:spPr>
          <a:xfrm>
            <a:off x="8419234" y="4469308"/>
            <a:ext cx="2735426" cy="2735426"/>
          </a:xfrm>
          <a:prstGeom prst="rect">
            <a:avLst/>
          </a:prstGeom>
        </p:spPr>
      </p:pic>
      <p:sp>
        <p:nvSpPr>
          <p:cNvPr id="5" name="CaixaDeTexto 4">
            <a:extLst>
              <a:ext uri="{FF2B5EF4-FFF2-40B4-BE49-F238E27FC236}">
                <a16:creationId xmlns:a16="http://schemas.microsoft.com/office/drawing/2014/main" id="{70BFFFCF-0F58-7518-25DA-A6DBBD1C971D}"/>
              </a:ext>
            </a:extLst>
          </p:cNvPr>
          <p:cNvSpPr txBox="1"/>
          <p:nvPr/>
        </p:nvSpPr>
        <p:spPr>
          <a:xfrm>
            <a:off x="6577183" y="2851854"/>
            <a:ext cx="6419528"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dirty="0">
                <a:latin typeface="Bookman Old Style" panose="02050604050505020204" pitchFamily="18" charset="0"/>
                <a:cs typeface="Arial"/>
              </a:rPr>
              <a:t>CONTRATO SOCIAL OU ESTATUTO ​</a:t>
            </a:r>
          </a:p>
        </p:txBody>
      </p:sp>
      <p:pic>
        <p:nvPicPr>
          <p:cNvPr id="7" name="Imagem 6">
            <a:extLst>
              <a:ext uri="{FF2B5EF4-FFF2-40B4-BE49-F238E27FC236}">
                <a16:creationId xmlns:a16="http://schemas.microsoft.com/office/drawing/2014/main" id="{D1C8808A-1163-3F0B-4C36-F3BAA71D6CE8}"/>
              </a:ext>
            </a:extLst>
          </p:cNvPr>
          <p:cNvPicPr>
            <a:picLocks noChangeAspect="1"/>
          </p:cNvPicPr>
          <p:nvPr/>
        </p:nvPicPr>
        <p:blipFill>
          <a:blip r:embed="rId6"/>
          <a:stretch>
            <a:fillRect/>
          </a:stretch>
        </p:blipFill>
        <p:spPr>
          <a:xfrm>
            <a:off x="1185479" y="5181965"/>
            <a:ext cx="3477110" cy="3419952"/>
          </a:xfrm>
          <a:prstGeom prst="rect">
            <a:avLst/>
          </a:prstGeom>
        </p:spPr>
      </p:pic>
      <p:sp>
        <p:nvSpPr>
          <p:cNvPr id="8" name="CaixaDeTexto 7">
            <a:extLst>
              <a:ext uri="{FF2B5EF4-FFF2-40B4-BE49-F238E27FC236}">
                <a16:creationId xmlns:a16="http://schemas.microsoft.com/office/drawing/2014/main" id="{C54E23AE-DAA8-AD17-A6B4-0C2E0C3A22CB}"/>
              </a:ext>
            </a:extLst>
          </p:cNvPr>
          <p:cNvSpPr txBox="1"/>
          <p:nvPr/>
        </p:nvSpPr>
        <p:spPr>
          <a:xfrm>
            <a:off x="13011511" y="2882961"/>
            <a:ext cx="6419528"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dirty="0">
                <a:latin typeface="Bookman Old Style" panose="02050604050505020204" pitchFamily="18" charset="0"/>
                <a:cs typeface="Arial"/>
              </a:rPr>
              <a:t>INTEGRALIZAÇÃO DOS BENS NA HOLDING ​</a:t>
            </a:r>
          </a:p>
        </p:txBody>
      </p:sp>
      <p:sp>
        <p:nvSpPr>
          <p:cNvPr id="9" name="CaixaDeTexto 8">
            <a:extLst>
              <a:ext uri="{FF2B5EF4-FFF2-40B4-BE49-F238E27FC236}">
                <a16:creationId xmlns:a16="http://schemas.microsoft.com/office/drawing/2014/main" id="{6B7C1CB6-D292-A290-EBC6-D93D7B03CA3B}"/>
              </a:ext>
            </a:extLst>
          </p:cNvPr>
          <p:cNvSpPr txBox="1"/>
          <p:nvPr/>
        </p:nvSpPr>
        <p:spPr>
          <a:xfrm>
            <a:off x="12996711" y="9987954"/>
            <a:ext cx="6419528"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dirty="0">
                <a:latin typeface="Bookman Old Style" panose="02050604050505020204" pitchFamily="18" charset="0"/>
                <a:cs typeface="Arial"/>
              </a:rPr>
              <a:t>* </a:t>
            </a:r>
            <a:r>
              <a:rPr lang="pt-BR" sz="3200" dirty="0">
                <a:latin typeface="Bookman Old Style" panose="02050604050505020204" pitchFamily="18" charset="0"/>
                <a:cs typeface="Arial"/>
              </a:rPr>
              <a:t>Desafio sobre a incidência de impostos na integralização dos bens imóveis. ​</a:t>
            </a:r>
          </a:p>
        </p:txBody>
      </p:sp>
      <p:sp>
        <p:nvSpPr>
          <p:cNvPr id="10" name="CaixaDeTexto 9">
            <a:extLst>
              <a:ext uri="{FF2B5EF4-FFF2-40B4-BE49-F238E27FC236}">
                <a16:creationId xmlns:a16="http://schemas.microsoft.com/office/drawing/2014/main" id="{D44BF6F8-193B-8488-3CEF-6BE217C75816}"/>
              </a:ext>
            </a:extLst>
          </p:cNvPr>
          <p:cNvSpPr txBox="1"/>
          <p:nvPr/>
        </p:nvSpPr>
        <p:spPr>
          <a:xfrm>
            <a:off x="6591983" y="7591088"/>
            <a:ext cx="6419528"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dirty="0">
                <a:latin typeface="Bookman Old Style" panose="02050604050505020204" pitchFamily="18" charset="0"/>
                <a:cs typeface="Arial"/>
              </a:rPr>
              <a:t>ACORDO DE SÓCIOS OU ACIONISTAS</a:t>
            </a:r>
          </a:p>
        </p:txBody>
      </p:sp>
      <p:pic>
        <p:nvPicPr>
          <p:cNvPr id="11" name="Imagem 10">
            <a:extLst>
              <a:ext uri="{FF2B5EF4-FFF2-40B4-BE49-F238E27FC236}">
                <a16:creationId xmlns:a16="http://schemas.microsoft.com/office/drawing/2014/main" id="{B4FAD094-A9EE-EE3C-61F6-D46AF627208F}"/>
              </a:ext>
            </a:extLst>
          </p:cNvPr>
          <p:cNvPicPr>
            <a:picLocks noChangeAspect="1"/>
          </p:cNvPicPr>
          <p:nvPr/>
        </p:nvPicPr>
        <p:blipFill>
          <a:blip r:embed="rId7"/>
          <a:stretch>
            <a:fillRect/>
          </a:stretch>
        </p:blipFill>
        <p:spPr>
          <a:xfrm>
            <a:off x="8433076" y="8820273"/>
            <a:ext cx="2737341" cy="2737341"/>
          </a:xfrm>
          <a:prstGeom prst="rect">
            <a:avLst/>
          </a:prstGeom>
        </p:spPr>
      </p:pic>
    </p:spTree>
    <p:extLst>
      <p:ext uri="{BB962C8B-B14F-4D97-AF65-F5344CB8AC3E}">
        <p14:creationId xmlns:p14="http://schemas.microsoft.com/office/powerpoint/2010/main" val="3903263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CB2E1948-A470-4C56-9372-9CC918D65D50}"/>
              </a:ext>
            </a:extLst>
          </p:cNvPr>
          <p:cNvPicPr>
            <a:picLocks noChangeAspect="1"/>
          </p:cNvPicPr>
          <p:nvPr/>
        </p:nvPicPr>
        <p:blipFill>
          <a:blip r:embed="rId2"/>
          <a:stretch>
            <a:fillRect/>
          </a:stretch>
        </p:blipFill>
        <p:spPr>
          <a:xfrm>
            <a:off x="0" y="592498"/>
            <a:ext cx="20120392" cy="2109399"/>
          </a:xfrm>
          <a:prstGeom prst="rect">
            <a:avLst/>
          </a:prstGeom>
        </p:spPr>
      </p:pic>
      <p:sp>
        <p:nvSpPr>
          <p:cNvPr id="6" name="Retângulo 5">
            <a:extLst>
              <a:ext uri="{FF2B5EF4-FFF2-40B4-BE49-F238E27FC236}">
                <a16:creationId xmlns:a16="http://schemas.microsoft.com/office/drawing/2014/main" id="{262B849E-127D-406D-93CF-EB69855A6372}"/>
              </a:ext>
            </a:extLst>
          </p:cNvPr>
          <p:cNvSpPr/>
          <p:nvPr/>
        </p:nvSpPr>
        <p:spPr>
          <a:xfrm>
            <a:off x="4272455" y="904200"/>
            <a:ext cx="14409992" cy="1569660"/>
          </a:xfrm>
          <a:prstGeom prst="rect">
            <a:avLst/>
          </a:prstGeom>
        </p:spPr>
        <p:txBody>
          <a:bodyPr wrap="square">
            <a:spAutoFit/>
          </a:bodyPr>
          <a:lstStyle/>
          <a:p>
            <a:pPr algn="ctr"/>
            <a:r>
              <a:rPr lang="pt-BR" sz="4800" dirty="0">
                <a:solidFill>
                  <a:schemeClr val="bg1"/>
                </a:solidFill>
                <a:latin typeface="Bookman Old Style" panose="02050604050505020204" pitchFamily="18" charset="0"/>
              </a:rPr>
              <a:t>Principais Instrumentos societários Das Limitadas e S.A.</a:t>
            </a:r>
            <a:endParaRPr lang="pt-BR" sz="4800" spc="420" dirty="0">
              <a:solidFill>
                <a:schemeClr val="bg1"/>
              </a:solidFill>
              <a:latin typeface="Bookman Old Style" panose="02050604050505020204" pitchFamily="18" charset="0"/>
              <a:cs typeface="Tahoma"/>
            </a:endParaRPr>
          </a:p>
        </p:txBody>
      </p:sp>
      <p:sp>
        <p:nvSpPr>
          <p:cNvPr id="7" name="Retângulo 6">
            <a:extLst>
              <a:ext uri="{FF2B5EF4-FFF2-40B4-BE49-F238E27FC236}">
                <a16:creationId xmlns:a16="http://schemas.microsoft.com/office/drawing/2014/main" id="{F8243E7C-1FA0-452F-A32C-5104C74A57A6}"/>
              </a:ext>
            </a:extLst>
          </p:cNvPr>
          <p:cNvSpPr/>
          <p:nvPr/>
        </p:nvSpPr>
        <p:spPr>
          <a:xfrm>
            <a:off x="1051050" y="3691037"/>
            <a:ext cx="17785976" cy="7971413"/>
          </a:xfrm>
          <a:prstGeom prst="rect">
            <a:avLst/>
          </a:prstGeom>
        </p:spPr>
        <p:txBody>
          <a:bodyPr wrap="square" anchor="t">
            <a:spAutoFit/>
          </a:bodyPr>
          <a:lstStyle/>
          <a:p>
            <a:endParaRPr lang="pt-BR" sz="3200" b="1" spc="320" dirty="0">
              <a:latin typeface="Bookman Old Style"/>
              <a:cs typeface="Calibri"/>
            </a:endParaRPr>
          </a:p>
          <a:p>
            <a:endParaRPr lang="pt-BR" sz="3200" b="1" spc="320" dirty="0">
              <a:latin typeface="Bookman Old Style"/>
              <a:cs typeface="Calibri"/>
            </a:endParaRPr>
          </a:p>
          <a:p>
            <a:endParaRPr lang="pt-BR" sz="3200" b="1" spc="320" dirty="0">
              <a:latin typeface="Bookman Old Style"/>
              <a:cs typeface="Calibri"/>
            </a:endParaRPr>
          </a:p>
          <a:p>
            <a:endParaRPr lang="pt-BR" sz="3200" b="1" spc="320" dirty="0">
              <a:latin typeface="Bookman Old Style"/>
              <a:cs typeface="Calibri"/>
            </a:endParaRPr>
          </a:p>
          <a:p>
            <a:endParaRPr lang="pt-BR" sz="3200" b="1" spc="320" dirty="0">
              <a:latin typeface="Bookman Old Style"/>
              <a:cs typeface="Calibri"/>
            </a:endParaRPr>
          </a:p>
          <a:p>
            <a:endParaRPr lang="pt-BR" sz="3200" b="1" spc="320" dirty="0">
              <a:latin typeface="Bookman Old Style"/>
              <a:cs typeface="Calibri"/>
            </a:endParaRPr>
          </a:p>
          <a:p>
            <a:endParaRPr lang="pt-BR" sz="3200" b="1" spc="320" dirty="0">
              <a:latin typeface="Bookman Old Style"/>
              <a:cs typeface="Calibri"/>
            </a:endParaRPr>
          </a:p>
          <a:p>
            <a:endParaRPr lang="pt-BR" sz="3200" b="1" spc="320" dirty="0">
              <a:latin typeface="Bookman Old Style"/>
              <a:cs typeface="Calibri"/>
            </a:endParaRPr>
          </a:p>
          <a:p>
            <a:endParaRPr lang="pt-BR" sz="3200" b="1" spc="320" dirty="0">
              <a:latin typeface="Bookman Old Style"/>
              <a:cs typeface="Calibri"/>
            </a:endParaRPr>
          </a:p>
          <a:p>
            <a:endParaRPr lang="pt-BR" sz="3200" b="1" spc="320" dirty="0">
              <a:latin typeface="Bookman Old Style"/>
              <a:cs typeface="Calibri"/>
            </a:endParaRPr>
          </a:p>
          <a:p>
            <a:endParaRPr lang="pt-BR" sz="3200" b="1" spc="320" dirty="0">
              <a:latin typeface="Bookman Old Style"/>
              <a:cs typeface="Calibri"/>
            </a:endParaRPr>
          </a:p>
          <a:p>
            <a:endParaRPr lang="pt-BR" sz="3200" b="1" spc="320" dirty="0">
              <a:latin typeface="Bookman Old Style"/>
              <a:cs typeface="Calibri"/>
            </a:endParaRPr>
          </a:p>
          <a:p>
            <a:endParaRPr lang="pt-BR" sz="3200" b="1" spc="320" dirty="0">
              <a:latin typeface="Bookman Old Style"/>
              <a:cs typeface="Calibri"/>
            </a:endParaRPr>
          </a:p>
          <a:p>
            <a:endParaRPr lang="pt-BR" sz="3200" b="1" spc="320" dirty="0">
              <a:latin typeface="Bookman Old Style"/>
              <a:cs typeface="Calibri"/>
            </a:endParaRPr>
          </a:p>
          <a:p>
            <a:endParaRPr lang="pt-BR" sz="3200" b="1" spc="320" dirty="0">
              <a:latin typeface="Bookman Old Style"/>
              <a:cs typeface="Calibri"/>
            </a:endParaRPr>
          </a:p>
          <a:p>
            <a:endParaRPr lang="pt-BR" sz="3200" b="1" spc="320" dirty="0">
              <a:latin typeface="Bookman Old Style"/>
              <a:cs typeface="Calibri"/>
            </a:endParaRPr>
          </a:p>
        </p:txBody>
      </p:sp>
      <p:sp>
        <p:nvSpPr>
          <p:cNvPr id="9" name="CaixaDeTexto 8">
            <a:extLst>
              <a:ext uri="{FF2B5EF4-FFF2-40B4-BE49-F238E27FC236}">
                <a16:creationId xmlns:a16="http://schemas.microsoft.com/office/drawing/2014/main" id="{C66BB456-9869-655C-1CB3-F30C84CD3BF8}"/>
              </a:ext>
            </a:extLst>
          </p:cNvPr>
          <p:cNvSpPr txBox="1"/>
          <p:nvPr/>
        </p:nvSpPr>
        <p:spPr>
          <a:xfrm>
            <a:off x="0" y="2701897"/>
            <a:ext cx="20120392" cy="1446550"/>
          </a:xfrm>
          <a:prstGeom prst="rect">
            <a:avLst/>
          </a:prstGeom>
          <a:solidFill>
            <a:schemeClr val="accent2">
              <a:lumMod val="20000"/>
              <a:lumOff val="80000"/>
            </a:schemeClr>
          </a:solidFill>
        </p:spPr>
        <p:txBody>
          <a:bodyPr wrap="square" rtlCol="0">
            <a:spAutoFit/>
          </a:bodyPr>
          <a:lstStyle/>
          <a:p>
            <a:pPr algn="ctr"/>
            <a:r>
              <a:rPr lang="pt-BR" sz="4400" dirty="0">
                <a:latin typeface="Bookman Old Style" panose="02050604050505020204" pitchFamily="18" charset="0"/>
              </a:rPr>
              <a:t>CONTRATO SOCIAL | ESTATUTO SOCIAL</a:t>
            </a:r>
          </a:p>
          <a:p>
            <a:pPr algn="ctr"/>
            <a:r>
              <a:rPr lang="pt-BR" sz="4400" dirty="0">
                <a:latin typeface="Bookman Old Style" panose="02050604050505020204" pitchFamily="18" charset="0"/>
              </a:rPr>
              <a:t>ACORDO DE SÓCIOS |ACIONISTA</a:t>
            </a:r>
          </a:p>
        </p:txBody>
      </p:sp>
      <p:sp>
        <p:nvSpPr>
          <p:cNvPr id="22" name="CaixaDeTexto 21">
            <a:extLst>
              <a:ext uri="{FF2B5EF4-FFF2-40B4-BE49-F238E27FC236}">
                <a16:creationId xmlns:a16="http://schemas.microsoft.com/office/drawing/2014/main" id="{054A245D-7B65-3F09-6E33-ACC8E1C4CEF2}"/>
              </a:ext>
            </a:extLst>
          </p:cNvPr>
          <p:cNvSpPr txBox="1"/>
          <p:nvPr/>
        </p:nvSpPr>
        <p:spPr>
          <a:xfrm>
            <a:off x="791749" y="4827915"/>
            <a:ext cx="18536893" cy="6001643"/>
          </a:xfrm>
          <a:prstGeom prst="rect">
            <a:avLst/>
          </a:prstGeom>
          <a:noFill/>
        </p:spPr>
        <p:txBody>
          <a:bodyPr wrap="square" rtlCol="0">
            <a:spAutoFit/>
          </a:bodyPr>
          <a:lstStyle/>
          <a:p>
            <a:pPr algn="just"/>
            <a:endParaRPr lang="pt-BR" sz="3200" dirty="0"/>
          </a:p>
          <a:p>
            <a:pPr marL="457200" indent="-457200" algn="just">
              <a:buFont typeface="Wingdings" panose="05000000000000000000" pitchFamily="2" charset="2"/>
              <a:buChar char="Ø"/>
            </a:pPr>
            <a:r>
              <a:rPr lang="pt-BR" sz="3200" dirty="0">
                <a:latin typeface="Bookman Old Style" panose="02050604050505020204" pitchFamily="18" charset="0"/>
              </a:rPr>
              <a:t>Mecanismos de controle (prestação e aprovação de contas, limitação de poderes, etc.); </a:t>
            </a:r>
          </a:p>
          <a:p>
            <a:pPr marL="457200" indent="-457200" algn="just">
              <a:buFont typeface="Wingdings" panose="05000000000000000000" pitchFamily="2" charset="2"/>
              <a:buChar char="Ø"/>
            </a:pPr>
            <a:endParaRPr lang="pt-BR" sz="3200" dirty="0">
              <a:latin typeface="Bookman Old Style" panose="02050604050505020204" pitchFamily="18" charset="0"/>
            </a:endParaRPr>
          </a:p>
          <a:p>
            <a:pPr marL="457200" indent="-457200" algn="just">
              <a:buFont typeface="Wingdings" panose="05000000000000000000" pitchFamily="2" charset="2"/>
              <a:buChar char="Ø"/>
            </a:pPr>
            <a:r>
              <a:rPr lang="pt-BR" sz="3200" dirty="0">
                <a:latin typeface="Bookman Old Style" panose="02050604050505020204" pitchFamily="18" charset="0"/>
              </a:rPr>
              <a:t>Regras de níveis de comando</a:t>
            </a:r>
          </a:p>
          <a:p>
            <a:pPr marL="457200" indent="-457200" algn="just">
              <a:buFont typeface="Wingdings" panose="05000000000000000000" pitchFamily="2" charset="2"/>
              <a:buChar char="Ø"/>
            </a:pPr>
            <a:endParaRPr lang="pt-BR" sz="3200" dirty="0">
              <a:latin typeface="Bookman Old Style" panose="02050604050505020204" pitchFamily="18" charset="0"/>
            </a:endParaRPr>
          </a:p>
          <a:p>
            <a:pPr marL="457200" indent="-457200" algn="just">
              <a:buFont typeface="Wingdings" panose="05000000000000000000" pitchFamily="2" charset="2"/>
              <a:buChar char="Ø"/>
            </a:pPr>
            <a:r>
              <a:rPr lang="pt-BR" sz="3200" dirty="0">
                <a:latin typeface="Bookman Old Style" panose="02050604050505020204" pitchFamily="18" charset="0"/>
              </a:rPr>
              <a:t>Regras de sucessão / Alienação / Doação com cláusula de usufruto em favor do Doador; </a:t>
            </a:r>
          </a:p>
          <a:p>
            <a:pPr algn="just"/>
            <a:endParaRPr lang="pt-BR" sz="3200" dirty="0">
              <a:latin typeface="Bookman Old Style" panose="02050604050505020204" pitchFamily="18" charset="0"/>
            </a:endParaRPr>
          </a:p>
          <a:p>
            <a:pPr marL="457200" indent="-457200" algn="just">
              <a:buFont typeface="Wingdings" panose="05000000000000000000" pitchFamily="2" charset="2"/>
              <a:buChar char="Ø"/>
            </a:pPr>
            <a:r>
              <a:rPr lang="pt-BR" sz="3200" dirty="0">
                <a:latin typeface="Bookman Old Style" panose="02050604050505020204" pitchFamily="18" charset="0"/>
              </a:rPr>
              <a:t>Disciplinar as regras preventivas de conflitos societários e sucessórios e implementação de mecanismos de Governança;</a:t>
            </a:r>
          </a:p>
          <a:p>
            <a:pPr marL="457200" indent="-457200" algn="just">
              <a:buFont typeface="Wingdings" panose="05000000000000000000" pitchFamily="2" charset="2"/>
              <a:buChar char="Ø"/>
            </a:pPr>
            <a:endParaRPr lang="pt-BR" sz="3200" dirty="0">
              <a:latin typeface="Bookman Old Style" panose="02050604050505020204" pitchFamily="18" charset="0"/>
            </a:endParaRPr>
          </a:p>
          <a:p>
            <a:pPr marL="457200" indent="-457200" algn="just">
              <a:buFont typeface="Wingdings" panose="05000000000000000000" pitchFamily="2" charset="2"/>
              <a:buChar char="Ø"/>
            </a:pPr>
            <a:r>
              <a:rPr lang="pt-BR" sz="3200" dirty="0">
                <a:latin typeface="Bookman Old Style" panose="02050604050505020204" pitchFamily="18" charset="0"/>
              </a:rPr>
              <a:t>Regras para distribuição de Lucros e Dividendos.</a:t>
            </a:r>
            <a:endParaRPr lang="pt-BR" sz="3200" dirty="0"/>
          </a:p>
          <a:p>
            <a:pPr marL="457200" indent="-457200" algn="just">
              <a:buFont typeface="Wingdings" panose="05000000000000000000" pitchFamily="2" charset="2"/>
              <a:buChar char="Ø"/>
            </a:pPr>
            <a:endParaRPr lang="pt-BR" sz="3200" dirty="0"/>
          </a:p>
        </p:txBody>
      </p:sp>
      <p:pic>
        <p:nvPicPr>
          <p:cNvPr id="3" name="Imagem 2">
            <a:extLst>
              <a:ext uri="{FF2B5EF4-FFF2-40B4-BE49-F238E27FC236}">
                <a16:creationId xmlns:a16="http://schemas.microsoft.com/office/drawing/2014/main" id="{B54638A2-420B-18AD-19B4-12B5549D4806}"/>
              </a:ext>
            </a:extLst>
          </p:cNvPr>
          <p:cNvPicPr>
            <a:picLocks noChangeAspect="1"/>
          </p:cNvPicPr>
          <p:nvPr/>
        </p:nvPicPr>
        <p:blipFill>
          <a:blip r:embed="rId3"/>
          <a:stretch>
            <a:fillRect/>
          </a:stretch>
        </p:blipFill>
        <p:spPr>
          <a:xfrm>
            <a:off x="127901" y="720844"/>
            <a:ext cx="3452159" cy="1844200"/>
          </a:xfrm>
          <a:prstGeom prst="rect">
            <a:avLst/>
          </a:prstGeom>
        </p:spPr>
      </p:pic>
    </p:spTree>
    <p:extLst>
      <p:ext uri="{BB962C8B-B14F-4D97-AF65-F5344CB8AC3E}">
        <p14:creationId xmlns:p14="http://schemas.microsoft.com/office/powerpoint/2010/main" val="535217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m 16">
            <a:extLst>
              <a:ext uri="{FF2B5EF4-FFF2-40B4-BE49-F238E27FC236}">
                <a16:creationId xmlns:a16="http://schemas.microsoft.com/office/drawing/2014/main" id="{164B616D-2594-F376-7067-CAA331B8AD2F}"/>
              </a:ext>
            </a:extLst>
          </p:cNvPr>
          <p:cNvPicPr>
            <a:picLocks noChangeAspect="1"/>
          </p:cNvPicPr>
          <p:nvPr/>
        </p:nvPicPr>
        <p:blipFill>
          <a:blip r:embed="rId2"/>
          <a:stretch>
            <a:fillRect/>
          </a:stretch>
        </p:blipFill>
        <p:spPr>
          <a:xfrm>
            <a:off x="-16292" y="-15766"/>
            <a:ext cx="20120392" cy="2109399"/>
          </a:xfrm>
          <a:prstGeom prst="rect">
            <a:avLst/>
          </a:prstGeom>
        </p:spPr>
      </p:pic>
      <p:sp>
        <p:nvSpPr>
          <p:cNvPr id="18" name="CaixaDeTexto 17">
            <a:extLst>
              <a:ext uri="{FF2B5EF4-FFF2-40B4-BE49-F238E27FC236}">
                <a16:creationId xmlns:a16="http://schemas.microsoft.com/office/drawing/2014/main" id="{3A210B9B-DBF4-2455-267F-D9342F9866B8}"/>
              </a:ext>
            </a:extLst>
          </p:cNvPr>
          <p:cNvSpPr txBox="1"/>
          <p:nvPr/>
        </p:nvSpPr>
        <p:spPr>
          <a:xfrm>
            <a:off x="3190989" y="341591"/>
            <a:ext cx="15938938" cy="1631216"/>
          </a:xfrm>
          <a:prstGeom prst="rect">
            <a:avLst/>
          </a:prstGeom>
          <a:noFill/>
        </p:spPr>
        <p:txBody>
          <a:bodyPr wrap="square" rtlCol="0">
            <a:spAutoFit/>
          </a:bodyPr>
          <a:lstStyle/>
          <a:p>
            <a:pPr algn="ctr"/>
            <a:r>
              <a:rPr lang="pt-BR" sz="5000" b="1" dirty="0">
                <a:solidFill>
                  <a:schemeClr val="bg1"/>
                </a:solidFill>
                <a:latin typeface="Bookman Old Style" panose="02050604050505020204" pitchFamily="18" charset="0"/>
              </a:rPr>
              <a:t>Facilitar </a:t>
            </a:r>
            <a:br>
              <a:rPr lang="pt-BR" sz="5000" b="1" dirty="0">
                <a:solidFill>
                  <a:schemeClr val="bg1"/>
                </a:solidFill>
                <a:latin typeface="Bookman Old Style" panose="02050604050505020204" pitchFamily="18" charset="0"/>
              </a:rPr>
            </a:br>
            <a:r>
              <a:rPr lang="pt-BR" sz="5000" b="1" dirty="0">
                <a:solidFill>
                  <a:schemeClr val="bg1"/>
                </a:solidFill>
                <a:latin typeface="Bookman Old Style" panose="02050604050505020204" pitchFamily="18" charset="0"/>
              </a:rPr>
              <a:t>Sucessão</a:t>
            </a:r>
          </a:p>
        </p:txBody>
      </p:sp>
      <p:pic>
        <p:nvPicPr>
          <p:cNvPr id="19" name="Imagem 18">
            <a:extLst>
              <a:ext uri="{FF2B5EF4-FFF2-40B4-BE49-F238E27FC236}">
                <a16:creationId xmlns:a16="http://schemas.microsoft.com/office/drawing/2014/main" id="{DE9DE10D-A9E3-6F63-6FB7-8591D9C40E02}"/>
              </a:ext>
            </a:extLst>
          </p:cNvPr>
          <p:cNvPicPr>
            <a:picLocks noChangeAspect="1"/>
          </p:cNvPicPr>
          <p:nvPr/>
        </p:nvPicPr>
        <p:blipFill>
          <a:blip r:embed="rId3"/>
          <a:stretch>
            <a:fillRect/>
          </a:stretch>
        </p:blipFill>
        <p:spPr>
          <a:xfrm>
            <a:off x="157655" y="116833"/>
            <a:ext cx="3452159" cy="1844200"/>
          </a:xfrm>
          <a:prstGeom prst="rect">
            <a:avLst/>
          </a:prstGeom>
        </p:spPr>
      </p:pic>
      <p:pic>
        <p:nvPicPr>
          <p:cNvPr id="2" name="Imagem 1" descr="Sucessão Familiar e Herança - TEC Contabilidade">
            <a:extLst>
              <a:ext uri="{FF2B5EF4-FFF2-40B4-BE49-F238E27FC236}">
                <a16:creationId xmlns:a16="http://schemas.microsoft.com/office/drawing/2014/main" id="{09C3E7F0-81F9-D2EF-D8C6-96C1F8650AC0}"/>
              </a:ext>
            </a:extLst>
          </p:cNvPr>
          <p:cNvPicPr>
            <a:picLocks noChangeAspect="1"/>
          </p:cNvPicPr>
          <p:nvPr/>
        </p:nvPicPr>
        <p:blipFill>
          <a:blip r:embed="rId4"/>
          <a:stretch>
            <a:fillRect/>
          </a:stretch>
        </p:blipFill>
        <p:spPr>
          <a:xfrm>
            <a:off x="355355" y="3103218"/>
            <a:ext cx="6508917" cy="4003080"/>
          </a:xfrm>
          <a:prstGeom prst="rect">
            <a:avLst/>
          </a:prstGeom>
        </p:spPr>
      </p:pic>
      <p:sp>
        <p:nvSpPr>
          <p:cNvPr id="3" name="CaixaDeTexto 2">
            <a:extLst>
              <a:ext uri="{FF2B5EF4-FFF2-40B4-BE49-F238E27FC236}">
                <a16:creationId xmlns:a16="http://schemas.microsoft.com/office/drawing/2014/main" id="{8335C01F-1089-93F9-E5D4-48C96A7B72C4}"/>
              </a:ext>
            </a:extLst>
          </p:cNvPr>
          <p:cNvSpPr txBox="1"/>
          <p:nvPr/>
        </p:nvSpPr>
        <p:spPr>
          <a:xfrm>
            <a:off x="7366462" y="3028747"/>
            <a:ext cx="12106362" cy="13989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ct val="150000"/>
              </a:lnSpc>
            </a:pPr>
            <a:r>
              <a:rPr lang="pt-BR" sz="3000" b="1" dirty="0">
                <a:latin typeface="Bookman Old Style"/>
              </a:rPr>
              <a:t>HOLDING  </a:t>
            </a:r>
            <a:r>
              <a:rPr lang="pt-BR" sz="3000" dirty="0">
                <a:latin typeface="Bookman Old Style"/>
              </a:rPr>
              <a:t>- Sucessão das Quotas /Ações aos Herdeiros por alienação, zerando a incidência de imposto.  </a:t>
            </a:r>
          </a:p>
        </p:txBody>
      </p:sp>
      <p:sp>
        <p:nvSpPr>
          <p:cNvPr id="5" name="CaixaDeTexto 4">
            <a:extLst>
              <a:ext uri="{FF2B5EF4-FFF2-40B4-BE49-F238E27FC236}">
                <a16:creationId xmlns:a16="http://schemas.microsoft.com/office/drawing/2014/main" id="{D4300459-AE99-7AC8-FC69-9A0583D18E43}"/>
              </a:ext>
            </a:extLst>
          </p:cNvPr>
          <p:cNvSpPr txBox="1"/>
          <p:nvPr/>
        </p:nvSpPr>
        <p:spPr>
          <a:xfrm>
            <a:off x="854262" y="8107735"/>
            <a:ext cx="18395576" cy="1477328"/>
          </a:xfrm>
          <a:prstGeom prst="rect">
            <a:avLst/>
          </a:prstGeom>
          <a:noFill/>
        </p:spPr>
        <p:txBody>
          <a:bodyPr wrap="square" rtlCol="0">
            <a:spAutoFit/>
          </a:bodyPr>
          <a:lstStyle/>
          <a:p>
            <a:pPr algn="just"/>
            <a:r>
              <a:rPr lang="pt-BR" sz="3000" b="1" dirty="0">
                <a:latin typeface="Bookman Old Style" panose="02050604050505020204" pitchFamily="18" charset="0"/>
              </a:rPr>
              <a:t>INVENTÁRIO</a:t>
            </a:r>
            <a:r>
              <a:rPr lang="pt-BR" sz="3000" dirty="0">
                <a:latin typeface="Bookman Old Style" panose="02050604050505020204" pitchFamily="18" charset="0"/>
              </a:rPr>
              <a:t> – Convencional e sobre a universalidade de bens. </a:t>
            </a:r>
          </a:p>
          <a:p>
            <a:pPr algn="just"/>
            <a:endParaRPr lang="pt-BR" sz="3000" dirty="0">
              <a:latin typeface="Bookman Old Style" panose="02050604050505020204" pitchFamily="18" charset="0"/>
            </a:endParaRPr>
          </a:p>
          <a:p>
            <a:pPr algn="just"/>
            <a:r>
              <a:rPr lang="pt-BR" sz="3000" dirty="0">
                <a:latin typeface="Bookman Old Style" panose="02050604050505020204" pitchFamily="18" charset="0"/>
              </a:rPr>
              <a:t>			Impostos |Honorários Advocatícios  | Custas | Despesas | Emolumentos</a:t>
            </a:r>
          </a:p>
        </p:txBody>
      </p:sp>
      <p:sp>
        <p:nvSpPr>
          <p:cNvPr id="6" name="CaixaDeTexto 5">
            <a:extLst>
              <a:ext uri="{FF2B5EF4-FFF2-40B4-BE49-F238E27FC236}">
                <a16:creationId xmlns:a16="http://schemas.microsoft.com/office/drawing/2014/main" id="{3FC3811C-E830-60ED-939E-52B910A45B8A}"/>
              </a:ext>
            </a:extLst>
          </p:cNvPr>
          <p:cNvSpPr txBox="1"/>
          <p:nvPr/>
        </p:nvSpPr>
        <p:spPr>
          <a:xfrm>
            <a:off x="7366462" y="5126269"/>
            <a:ext cx="12106362" cy="20914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ct val="150000"/>
              </a:lnSpc>
            </a:pPr>
            <a:r>
              <a:rPr lang="pt-BR" sz="3000" b="1" dirty="0">
                <a:latin typeface="Bookman Old Style"/>
              </a:rPr>
              <a:t>HOLDING  </a:t>
            </a:r>
            <a:r>
              <a:rPr lang="pt-BR" sz="3000" dirty="0">
                <a:latin typeface="Bookman Old Style"/>
              </a:rPr>
              <a:t>- </a:t>
            </a:r>
            <a:r>
              <a:rPr lang="pt-BR" sz="3000" b="1" dirty="0">
                <a:latin typeface="Bookman Old Style"/>
              </a:rPr>
              <a:t>Mantendo controle parcial – opção pela doação das quotas com usufruto. </a:t>
            </a:r>
            <a:r>
              <a:rPr lang="pt-BR" sz="3000" dirty="0">
                <a:latin typeface="Bookman Old Style"/>
              </a:rPr>
              <a:t>Incidência de ITCMD pela doação das quotas. </a:t>
            </a:r>
          </a:p>
        </p:txBody>
      </p:sp>
    </p:spTree>
    <p:extLst>
      <p:ext uri="{BB962C8B-B14F-4D97-AF65-F5344CB8AC3E}">
        <p14:creationId xmlns:p14="http://schemas.microsoft.com/office/powerpoint/2010/main" val="968687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m 16">
            <a:extLst>
              <a:ext uri="{FF2B5EF4-FFF2-40B4-BE49-F238E27FC236}">
                <a16:creationId xmlns:a16="http://schemas.microsoft.com/office/drawing/2014/main" id="{164B616D-2594-F376-7067-CAA331B8AD2F}"/>
              </a:ext>
            </a:extLst>
          </p:cNvPr>
          <p:cNvPicPr>
            <a:picLocks noChangeAspect="1"/>
          </p:cNvPicPr>
          <p:nvPr/>
        </p:nvPicPr>
        <p:blipFill>
          <a:blip r:embed="rId2"/>
          <a:stretch>
            <a:fillRect/>
          </a:stretch>
        </p:blipFill>
        <p:spPr>
          <a:xfrm>
            <a:off x="-16292" y="-15766"/>
            <a:ext cx="20120392" cy="2109399"/>
          </a:xfrm>
          <a:prstGeom prst="rect">
            <a:avLst/>
          </a:prstGeom>
        </p:spPr>
      </p:pic>
      <p:sp>
        <p:nvSpPr>
          <p:cNvPr id="18" name="CaixaDeTexto 17">
            <a:extLst>
              <a:ext uri="{FF2B5EF4-FFF2-40B4-BE49-F238E27FC236}">
                <a16:creationId xmlns:a16="http://schemas.microsoft.com/office/drawing/2014/main" id="{3A210B9B-DBF4-2455-267F-D9342F9866B8}"/>
              </a:ext>
            </a:extLst>
          </p:cNvPr>
          <p:cNvSpPr txBox="1"/>
          <p:nvPr/>
        </p:nvSpPr>
        <p:spPr>
          <a:xfrm>
            <a:off x="2513071" y="496007"/>
            <a:ext cx="15938938" cy="861774"/>
          </a:xfrm>
          <a:prstGeom prst="rect">
            <a:avLst/>
          </a:prstGeom>
          <a:noFill/>
        </p:spPr>
        <p:txBody>
          <a:bodyPr wrap="square" rtlCol="0">
            <a:spAutoFit/>
          </a:bodyPr>
          <a:lstStyle/>
          <a:p>
            <a:pPr algn="ctr"/>
            <a:r>
              <a:rPr lang="pt-BR" sz="5000" b="1" dirty="0">
                <a:solidFill>
                  <a:schemeClr val="bg1"/>
                </a:solidFill>
                <a:latin typeface="Bookman Old Style" panose="02050604050505020204" pitchFamily="18" charset="0"/>
              </a:rPr>
              <a:t>Eficiência Fiscal</a:t>
            </a:r>
          </a:p>
        </p:txBody>
      </p:sp>
      <p:pic>
        <p:nvPicPr>
          <p:cNvPr id="19" name="Imagem 18">
            <a:extLst>
              <a:ext uri="{FF2B5EF4-FFF2-40B4-BE49-F238E27FC236}">
                <a16:creationId xmlns:a16="http://schemas.microsoft.com/office/drawing/2014/main" id="{DE9DE10D-A9E3-6F63-6FB7-8591D9C40E02}"/>
              </a:ext>
            </a:extLst>
          </p:cNvPr>
          <p:cNvPicPr>
            <a:picLocks noChangeAspect="1"/>
          </p:cNvPicPr>
          <p:nvPr/>
        </p:nvPicPr>
        <p:blipFill>
          <a:blip r:embed="rId3"/>
          <a:stretch>
            <a:fillRect/>
          </a:stretch>
        </p:blipFill>
        <p:spPr>
          <a:xfrm>
            <a:off x="157655" y="116833"/>
            <a:ext cx="3452159" cy="1844200"/>
          </a:xfrm>
          <a:prstGeom prst="rect">
            <a:avLst/>
          </a:prstGeom>
        </p:spPr>
      </p:pic>
      <p:pic>
        <p:nvPicPr>
          <p:cNvPr id="2" name="Imagem 1">
            <a:extLst>
              <a:ext uri="{FF2B5EF4-FFF2-40B4-BE49-F238E27FC236}">
                <a16:creationId xmlns:a16="http://schemas.microsoft.com/office/drawing/2014/main" id="{4C2AED91-3F88-463E-0E94-21DE1A417981}"/>
              </a:ext>
            </a:extLst>
          </p:cNvPr>
          <p:cNvPicPr>
            <a:picLocks noChangeAspect="1"/>
          </p:cNvPicPr>
          <p:nvPr/>
        </p:nvPicPr>
        <p:blipFill>
          <a:blip r:embed="rId4"/>
          <a:stretch>
            <a:fillRect/>
          </a:stretch>
        </p:blipFill>
        <p:spPr>
          <a:xfrm>
            <a:off x="1083637" y="2450990"/>
            <a:ext cx="3946143" cy="3057000"/>
          </a:xfrm>
          <a:prstGeom prst="rect">
            <a:avLst/>
          </a:prstGeom>
        </p:spPr>
      </p:pic>
      <p:pic>
        <p:nvPicPr>
          <p:cNvPr id="3" name="Imagem 2">
            <a:extLst>
              <a:ext uri="{FF2B5EF4-FFF2-40B4-BE49-F238E27FC236}">
                <a16:creationId xmlns:a16="http://schemas.microsoft.com/office/drawing/2014/main" id="{5C49EFFD-C85D-992F-B88E-B650B07B3C1E}"/>
              </a:ext>
            </a:extLst>
          </p:cNvPr>
          <p:cNvPicPr>
            <a:picLocks noChangeAspect="1"/>
          </p:cNvPicPr>
          <p:nvPr/>
        </p:nvPicPr>
        <p:blipFill>
          <a:blip r:embed="rId5"/>
          <a:stretch>
            <a:fillRect/>
          </a:stretch>
        </p:blipFill>
        <p:spPr>
          <a:xfrm>
            <a:off x="8115091" y="2786780"/>
            <a:ext cx="3857625" cy="2419350"/>
          </a:xfrm>
          <a:prstGeom prst="rect">
            <a:avLst/>
          </a:prstGeom>
        </p:spPr>
      </p:pic>
      <p:pic>
        <p:nvPicPr>
          <p:cNvPr id="6" name="Imagem 5">
            <a:extLst>
              <a:ext uri="{FF2B5EF4-FFF2-40B4-BE49-F238E27FC236}">
                <a16:creationId xmlns:a16="http://schemas.microsoft.com/office/drawing/2014/main" id="{E255E2BE-12DD-5140-42AB-B2DE96D70DB6}"/>
              </a:ext>
            </a:extLst>
          </p:cNvPr>
          <p:cNvPicPr>
            <a:picLocks noChangeAspect="1"/>
          </p:cNvPicPr>
          <p:nvPr/>
        </p:nvPicPr>
        <p:blipFill>
          <a:blip r:embed="rId6"/>
          <a:stretch>
            <a:fillRect/>
          </a:stretch>
        </p:blipFill>
        <p:spPr>
          <a:xfrm>
            <a:off x="14955830" y="2766723"/>
            <a:ext cx="4174097" cy="2439407"/>
          </a:xfrm>
          <a:prstGeom prst="rect">
            <a:avLst/>
          </a:prstGeom>
        </p:spPr>
      </p:pic>
      <p:sp>
        <p:nvSpPr>
          <p:cNvPr id="9" name="CaixaDeTexto 8">
            <a:extLst>
              <a:ext uri="{FF2B5EF4-FFF2-40B4-BE49-F238E27FC236}">
                <a16:creationId xmlns:a16="http://schemas.microsoft.com/office/drawing/2014/main" id="{CAAA6F24-A2D2-196F-A98C-C89F607327BF}"/>
              </a:ext>
            </a:extLst>
          </p:cNvPr>
          <p:cNvSpPr txBox="1"/>
          <p:nvPr/>
        </p:nvSpPr>
        <p:spPr>
          <a:xfrm>
            <a:off x="157655" y="5456573"/>
            <a:ext cx="5659821" cy="69865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gn="just">
              <a:buChar char="•"/>
            </a:pPr>
            <a:r>
              <a:rPr lang="pt-BR" sz="3200" b="1" dirty="0">
                <a:latin typeface="Bookman Old Style" panose="02050604050505020204" pitchFamily="18" charset="0"/>
                <a:cs typeface="Arial"/>
              </a:rPr>
              <a:t>Pessoa Física </a:t>
            </a:r>
            <a:r>
              <a:rPr lang="pt-BR" sz="3200" dirty="0">
                <a:latin typeface="Bookman Old Style" panose="02050604050505020204" pitchFamily="18" charset="0"/>
                <a:cs typeface="Arial"/>
              </a:rPr>
              <a:t>-aplica-se a tabela de IRPF, a sua tributação será de </a:t>
            </a:r>
            <a:r>
              <a:rPr lang="pt-BR" sz="3200" b="1" dirty="0">
                <a:latin typeface="Bookman Old Style" panose="02050604050505020204" pitchFamily="18" charset="0"/>
                <a:cs typeface="Arial"/>
              </a:rPr>
              <a:t>até 27,5%</a:t>
            </a:r>
            <a:r>
              <a:rPr lang="pt-BR" sz="3200" dirty="0">
                <a:latin typeface="Bookman Old Style" panose="02050604050505020204" pitchFamily="18" charset="0"/>
                <a:cs typeface="Arial"/>
              </a:rPr>
              <a:t>, sobre a renda auferida desses alugueres.</a:t>
            </a:r>
            <a:r>
              <a:rPr lang="en-US" sz="3200" dirty="0">
                <a:latin typeface="Bookman Old Style" panose="02050604050505020204" pitchFamily="18" charset="0"/>
                <a:cs typeface="Arial"/>
              </a:rPr>
              <a:t>​</a:t>
            </a:r>
          </a:p>
          <a:p>
            <a:pPr marL="457200" indent="-457200" algn="just">
              <a:buChar char="•"/>
            </a:pPr>
            <a:endParaRPr lang="pt-BR" sz="3200" dirty="0">
              <a:latin typeface="Bookman Old Style" panose="02050604050505020204" pitchFamily="18" charset="0"/>
              <a:cs typeface="Arial"/>
            </a:endParaRPr>
          </a:p>
          <a:p>
            <a:pPr marL="457200" indent="-457200" algn="just">
              <a:buChar char="•"/>
            </a:pPr>
            <a:r>
              <a:rPr lang="pt-BR" sz="3200" b="1" dirty="0">
                <a:latin typeface="Bookman Old Style" panose="02050604050505020204" pitchFamily="18" charset="0"/>
                <a:cs typeface="Arial"/>
              </a:rPr>
              <a:t>Pessoa Jurídica </a:t>
            </a:r>
            <a:r>
              <a:rPr lang="pt-BR" sz="3200" dirty="0">
                <a:latin typeface="Bookman Old Style" panose="02050604050505020204" pitchFamily="18" charset="0"/>
                <a:cs typeface="Arial"/>
              </a:rPr>
              <a:t>(</a:t>
            </a:r>
            <a:r>
              <a:rPr lang="pt-BR" sz="3200" i="1" dirty="0">
                <a:latin typeface="Bookman Old Style" panose="02050604050505020204" pitchFamily="18" charset="0"/>
                <a:cs typeface="Arial"/>
              </a:rPr>
              <a:t>holding imobiliária) </a:t>
            </a:r>
            <a:r>
              <a:rPr lang="pt-BR" sz="3200" dirty="0">
                <a:latin typeface="Bookman Old Style" panose="02050604050505020204" pitchFamily="18" charset="0"/>
                <a:cs typeface="Arial"/>
              </a:rPr>
              <a:t>a sua tributação será de </a:t>
            </a:r>
            <a:r>
              <a:rPr lang="pt-BR" sz="3200" b="1" dirty="0">
                <a:latin typeface="Bookman Old Style" panose="02050604050505020204" pitchFamily="18" charset="0"/>
                <a:cs typeface="Arial"/>
              </a:rPr>
              <a:t>11,33%</a:t>
            </a:r>
            <a:r>
              <a:rPr lang="pt-BR" sz="3200" dirty="0">
                <a:latin typeface="Bookman Old Style" panose="02050604050505020204" pitchFamily="18" charset="0"/>
                <a:cs typeface="Arial"/>
              </a:rPr>
              <a:t>  a </a:t>
            </a:r>
            <a:r>
              <a:rPr lang="pt-BR" sz="3200" b="1" dirty="0">
                <a:latin typeface="Bookman Old Style" panose="02050604050505020204" pitchFamily="18" charset="0"/>
                <a:cs typeface="Arial"/>
              </a:rPr>
              <a:t>14,53%</a:t>
            </a:r>
            <a:r>
              <a:rPr lang="pt-BR" sz="3200" dirty="0">
                <a:latin typeface="Bookman Old Style" panose="02050604050505020204" pitchFamily="18" charset="0"/>
                <a:cs typeface="Arial"/>
              </a:rPr>
              <a:t> no caso de adicional IR, sobre a renda auferida desses alugueres.</a:t>
            </a:r>
            <a:r>
              <a:rPr lang="en-US" sz="3200" dirty="0">
                <a:latin typeface="Bookman Old Style" panose="02050604050505020204" pitchFamily="18" charset="0"/>
                <a:cs typeface="Arial"/>
              </a:rPr>
              <a:t>​</a:t>
            </a:r>
          </a:p>
        </p:txBody>
      </p:sp>
      <p:sp>
        <p:nvSpPr>
          <p:cNvPr id="10" name="CaixaDeTexto 9">
            <a:extLst>
              <a:ext uri="{FF2B5EF4-FFF2-40B4-BE49-F238E27FC236}">
                <a16:creationId xmlns:a16="http://schemas.microsoft.com/office/drawing/2014/main" id="{3D90842A-F1FA-3EFC-0BC8-4ED14C9B9672}"/>
              </a:ext>
            </a:extLst>
          </p:cNvPr>
          <p:cNvSpPr txBox="1"/>
          <p:nvPr/>
        </p:nvSpPr>
        <p:spPr>
          <a:xfrm>
            <a:off x="7141780" y="5623119"/>
            <a:ext cx="6067516" cy="5509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gn="just">
              <a:buChar char="•"/>
            </a:pPr>
            <a:r>
              <a:rPr lang="pt-BR" sz="3200" b="1" dirty="0">
                <a:latin typeface="Bookman Old Style" panose="02050604050505020204" pitchFamily="18" charset="0"/>
                <a:cs typeface="Arial"/>
              </a:rPr>
              <a:t>Na Pessoa Física </a:t>
            </a:r>
            <a:r>
              <a:rPr lang="pt-BR" sz="3200" dirty="0">
                <a:latin typeface="Bookman Old Style" panose="02050604050505020204" pitchFamily="18" charset="0"/>
                <a:cs typeface="Arial"/>
              </a:rPr>
              <a:t>- o ganho de capital alíquota de </a:t>
            </a:r>
            <a:r>
              <a:rPr lang="pt-BR" sz="3200" b="1" dirty="0">
                <a:latin typeface="Bookman Old Style" panose="02050604050505020204" pitchFamily="18" charset="0"/>
                <a:cs typeface="Arial"/>
              </a:rPr>
              <a:t>15%</a:t>
            </a:r>
            <a:r>
              <a:rPr lang="pt-BR" sz="3200" dirty="0">
                <a:latin typeface="Bookman Old Style" panose="02050604050505020204" pitchFamily="18" charset="0"/>
                <a:cs typeface="Arial"/>
              </a:rPr>
              <a:t>, sobre o ganho de capital auferido.</a:t>
            </a:r>
            <a:r>
              <a:rPr lang="en-US" sz="3200" dirty="0">
                <a:latin typeface="Bookman Old Style" panose="02050604050505020204" pitchFamily="18" charset="0"/>
                <a:cs typeface="Arial"/>
              </a:rPr>
              <a:t>​</a:t>
            </a:r>
          </a:p>
          <a:p>
            <a:pPr marL="457200" indent="-457200" algn="just">
              <a:buChar char="•"/>
            </a:pPr>
            <a:endParaRPr lang="pt-BR" sz="3200" dirty="0">
              <a:latin typeface="Bookman Old Style" panose="02050604050505020204" pitchFamily="18" charset="0"/>
              <a:cs typeface="Arial"/>
            </a:endParaRPr>
          </a:p>
          <a:p>
            <a:pPr marL="457200" indent="-457200" algn="just">
              <a:buChar char="•"/>
            </a:pPr>
            <a:r>
              <a:rPr lang="pt-BR" sz="3200" b="1" dirty="0">
                <a:latin typeface="Bookman Old Style" panose="02050604050505020204" pitchFamily="18" charset="0"/>
                <a:cs typeface="Arial"/>
              </a:rPr>
              <a:t>Pessoa Jurídica</a:t>
            </a:r>
            <a:r>
              <a:rPr lang="pt-BR" sz="3200" dirty="0">
                <a:latin typeface="Bookman Old Style" panose="02050604050505020204" pitchFamily="18" charset="0"/>
                <a:cs typeface="Arial"/>
              </a:rPr>
              <a:t> (</a:t>
            </a:r>
            <a:r>
              <a:rPr lang="pt-BR" sz="3200" i="1" dirty="0">
                <a:latin typeface="Bookman Old Style" panose="02050604050505020204" pitchFamily="18" charset="0"/>
                <a:cs typeface="Arial"/>
              </a:rPr>
              <a:t>holding imobiliária) </a:t>
            </a:r>
            <a:r>
              <a:rPr lang="pt-BR" sz="3200" dirty="0">
                <a:latin typeface="Bookman Old Style" panose="02050604050505020204" pitchFamily="18" charset="0"/>
                <a:cs typeface="Arial"/>
              </a:rPr>
              <a:t>a sua tributação será de </a:t>
            </a:r>
            <a:r>
              <a:rPr lang="pt-BR" sz="3200" b="1" dirty="0">
                <a:latin typeface="Bookman Old Style" panose="02050604050505020204" pitchFamily="18" charset="0"/>
                <a:cs typeface="Arial"/>
              </a:rPr>
              <a:t>6,54%</a:t>
            </a:r>
            <a:r>
              <a:rPr lang="pt-BR" sz="3200" dirty="0">
                <a:latin typeface="Bookman Old Style" panose="02050604050505020204" pitchFamily="18" charset="0"/>
                <a:cs typeface="Arial"/>
              </a:rPr>
              <a:t>, sobre o ganho de capital da venda de estoque de imóveis.</a:t>
            </a:r>
            <a:r>
              <a:rPr lang="en-US" sz="3200" dirty="0">
                <a:latin typeface="Bookman Old Style" panose="02050604050505020204" pitchFamily="18" charset="0"/>
                <a:cs typeface="Arial"/>
              </a:rPr>
              <a:t>​</a:t>
            </a:r>
          </a:p>
        </p:txBody>
      </p:sp>
      <p:sp>
        <p:nvSpPr>
          <p:cNvPr id="12" name="CaixaDeTexto 11">
            <a:extLst>
              <a:ext uri="{FF2B5EF4-FFF2-40B4-BE49-F238E27FC236}">
                <a16:creationId xmlns:a16="http://schemas.microsoft.com/office/drawing/2014/main" id="{89EF3287-623C-ABBF-63F1-4553DA28D578}"/>
              </a:ext>
            </a:extLst>
          </p:cNvPr>
          <p:cNvSpPr txBox="1"/>
          <p:nvPr/>
        </p:nvSpPr>
        <p:spPr>
          <a:xfrm>
            <a:off x="14055377" y="5623119"/>
            <a:ext cx="5659821"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gn="just">
              <a:buChar char="•"/>
            </a:pPr>
            <a:r>
              <a:rPr lang="pt-BR" sz="3200" b="1" dirty="0">
                <a:latin typeface="Bookman Old Style" panose="02050604050505020204" pitchFamily="18" charset="0"/>
                <a:cs typeface="Arial"/>
              </a:rPr>
              <a:t>Na Pessoa Física </a:t>
            </a:r>
            <a:r>
              <a:rPr lang="pt-BR" sz="3200" dirty="0">
                <a:latin typeface="Bookman Old Style" panose="02050604050505020204" pitchFamily="18" charset="0"/>
                <a:cs typeface="Arial"/>
              </a:rPr>
              <a:t>– Doação ou Inventário alíquota de 4% (SP).</a:t>
            </a:r>
            <a:endParaRPr lang="en-US" sz="3200" dirty="0">
              <a:latin typeface="Bookman Old Style" panose="02050604050505020204" pitchFamily="18" charset="0"/>
              <a:cs typeface="Arial"/>
            </a:endParaRPr>
          </a:p>
          <a:p>
            <a:pPr marL="457200" indent="-457200" algn="just">
              <a:buChar char="•"/>
            </a:pPr>
            <a:endParaRPr lang="pt-BR" sz="3200" dirty="0">
              <a:latin typeface="Bookman Old Style" panose="02050604050505020204" pitchFamily="18" charset="0"/>
              <a:cs typeface="Arial"/>
            </a:endParaRPr>
          </a:p>
          <a:p>
            <a:pPr marL="457200" indent="-457200" algn="just">
              <a:buChar char="•"/>
            </a:pPr>
            <a:r>
              <a:rPr lang="pt-BR" sz="3200" b="1" dirty="0">
                <a:latin typeface="Bookman Old Style" panose="02050604050505020204" pitchFamily="18" charset="0"/>
                <a:cs typeface="Arial"/>
              </a:rPr>
              <a:t>Pessoa Jurídica</a:t>
            </a:r>
            <a:r>
              <a:rPr lang="pt-BR" sz="3200" dirty="0">
                <a:latin typeface="Bookman Old Style" panose="02050604050505020204" pitchFamily="18" charset="0"/>
                <a:cs typeface="Arial"/>
              </a:rPr>
              <a:t> (</a:t>
            </a:r>
            <a:r>
              <a:rPr lang="pt-BR" sz="3200" i="1" dirty="0">
                <a:latin typeface="Bookman Old Style" panose="02050604050505020204" pitchFamily="18" charset="0"/>
                <a:cs typeface="Arial"/>
              </a:rPr>
              <a:t>holding imobiliária), possibilidade de venda das cotas ou ações sem a incidência de Imposto. </a:t>
            </a:r>
            <a:endParaRPr lang="en-US" sz="3200" dirty="0">
              <a:latin typeface="Bookman Old Style" panose="02050604050505020204" pitchFamily="18" charset="0"/>
              <a:cs typeface="Arial"/>
            </a:endParaRPr>
          </a:p>
        </p:txBody>
      </p:sp>
    </p:spTree>
    <p:extLst>
      <p:ext uri="{BB962C8B-B14F-4D97-AF65-F5344CB8AC3E}">
        <p14:creationId xmlns:p14="http://schemas.microsoft.com/office/powerpoint/2010/main" val="3355762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luxograma: Processo Alternativo 22">
            <a:extLst>
              <a:ext uri="{FF2B5EF4-FFF2-40B4-BE49-F238E27FC236}">
                <a16:creationId xmlns:a16="http://schemas.microsoft.com/office/drawing/2014/main" id="{36E5852E-F806-23B5-EE43-75879F202B6B}"/>
              </a:ext>
            </a:extLst>
          </p:cNvPr>
          <p:cNvSpPr/>
          <p:nvPr/>
        </p:nvSpPr>
        <p:spPr>
          <a:xfrm>
            <a:off x="12837459" y="3906405"/>
            <a:ext cx="6711499" cy="5529813"/>
          </a:xfrm>
          <a:prstGeom prst="flowChartAlternateProcess">
            <a:avLst/>
          </a:prstGeom>
          <a:solidFill>
            <a:schemeClr val="bg1"/>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pt-BR" dirty="0"/>
          </a:p>
        </p:txBody>
      </p:sp>
      <p:sp>
        <p:nvSpPr>
          <p:cNvPr id="22" name="Fluxograma: Processo Alternativo 21">
            <a:extLst>
              <a:ext uri="{FF2B5EF4-FFF2-40B4-BE49-F238E27FC236}">
                <a16:creationId xmlns:a16="http://schemas.microsoft.com/office/drawing/2014/main" id="{66271FA2-1096-9438-FF30-7D8AB426AE38}"/>
              </a:ext>
            </a:extLst>
          </p:cNvPr>
          <p:cNvSpPr/>
          <p:nvPr/>
        </p:nvSpPr>
        <p:spPr>
          <a:xfrm>
            <a:off x="6643838" y="3847111"/>
            <a:ext cx="5186855" cy="5529813"/>
          </a:xfrm>
          <a:prstGeom prst="flowChartAlternateProcess">
            <a:avLst/>
          </a:prstGeom>
          <a:solidFill>
            <a:schemeClr val="bg1"/>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pt-BR" dirty="0"/>
          </a:p>
        </p:txBody>
      </p:sp>
      <p:pic>
        <p:nvPicPr>
          <p:cNvPr id="15" name="Imagem 14">
            <a:extLst>
              <a:ext uri="{FF2B5EF4-FFF2-40B4-BE49-F238E27FC236}">
                <a16:creationId xmlns:a16="http://schemas.microsoft.com/office/drawing/2014/main" id="{E112D3F8-4BFD-E1D8-62BF-54827BF988AF}"/>
              </a:ext>
            </a:extLst>
          </p:cNvPr>
          <p:cNvPicPr>
            <a:picLocks noChangeAspect="1"/>
          </p:cNvPicPr>
          <p:nvPr/>
        </p:nvPicPr>
        <p:blipFill>
          <a:blip r:embed="rId2"/>
          <a:stretch>
            <a:fillRect/>
          </a:stretch>
        </p:blipFill>
        <p:spPr>
          <a:xfrm>
            <a:off x="415596" y="2226232"/>
            <a:ext cx="6112898" cy="7133692"/>
          </a:xfrm>
          <a:prstGeom prst="rect">
            <a:avLst/>
          </a:prstGeom>
        </p:spPr>
      </p:pic>
      <p:pic>
        <p:nvPicPr>
          <p:cNvPr id="17" name="Imagem 16">
            <a:extLst>
              <a:ext uri="{FF2B5EF4-FFF2-40B4-BE49-F238E27FC236}">
                <a16:creationId xmlns:a16="http://schemas.microsoft.com/office/drawing/2014/main" id="{164B616D-2594-F376-7067-CAA331B8AD2F}"/>
              </a:ext>
            </a:extLst>
          </p:cNvPr>
          <p:cNvPicPr>
            <a:picLocks noChangeAspect="1"/>
          </p:cNvPicPr>
          <p:nvPr/>
        </p:nvPicPr>
        <p:blipFill>
          <a:blip r:embed="rId3"/>
          <a:stretch>
            <a:fillRect/>
          </a:stretch>
        </p:blipFill>
        <p:spPr>
          <a:xfrm>
            <a:off x="-16292" y="-15766"/>
            <a:ext cx="20120392" cy="2109399"/>
          </a:xfrm>
          <a:prstGeom prst="rect">
            <a:avLst/>
          </a:prstGeom>
        </p:spPr>
      </p:pic>
      <p:sp>
        <p:nvSpPr>
          <p:cNvPr id="18" name="CaixaDeTexto 17">
            <a:extLst>
              <a:ext uri="{FF2B5EF4-FFF2-40B4-BE49-F238E27FC236}">
                <a16:creationId xmlns:a16="http://schemas.microsoft.com/office/drawing/2014/main" id="{3A210B9B-DBF4-2455-267F-D9342F9866B8}"/>
              </a:ext>
            </a:extLst>
          </p:cNvPr>
          <p:cNvSpPr txBox="1"/>
          <p:nvPr/>
        </p:nvSpPr>
        <p:spPr>
          <a:xfrm>
            <a:off x="3190989" y="341591"/>
            <a:ext cx="15938938" cy="923330"/>
          </a:xfrm>
          <a:prstGeom prst="rect">
            <a:avLst/>
          </a:prstGeom>
          <a:noFill/>
        </p:spPr>
        <p:txBody>
          <a:bodyPr wrap="square" lIns="91440" tIns="45720" rIns="91440" bIns="45720" rtlCol="0" anchor="t">
            <a:spAutoFit/>
          </a:bodyPr>
          <a:lstStyle/>
          <a:p>
            <a:pPr algn="ctr"/>
            <a:r>
              <a:rPr lang="pt-BR" sz="5400" b="1" u="sng" dirty="0">
                <a:solidFill>
                  <a:schemeClr val="bg1"/>
                </a:solidFill>
                <a:latin typeface="Bookman Old Style"/>
              </a:rPr>
              <a:t>Proteção Patrimonial</a:t>
            </a:r>
            <a:endParaRPr lang="pt-BR" sz="5000" b="1" dirty="0">
              <a:solidFill>
                <a:schemeClr val="bg1"/>
              </a:solidFill>
              <a:latin typeface="Bookman Old Style" panose="02050604050505020204" pitchFamily="18" charset="0"/>
            </a:endParaRPr>
          </a:p>
        </p:txBody>
      </p:sp>
      <p:pic>
        <p:nvPicPr>
          <p:cNvPr id="19" name="Imagem 18">
            <a:extLst>
              <a:ext uri="{FF2B5EF4-FFF2-40B4-BE49-F238E27FC236}">
                <a16:creationId xmlns:a16="http://schemas.microsoft.com/office/drawing/2014/main" id="{DE9DE10D-A9E3-6F63-6FB7-8591D9C40E02}"/>
              </a:ext>
            </a:extLst>
          </p:cNvPr>
          <p:cNvPicPr>
            <a:picLocks noChangeAspect="1"/>
          </p:cNvPicPr>
          <p:nvPr/>
        </p:nvPicPr>
        <p:blipFill>
          <a:blip r:embed="rId4"/>
          <a:stretch>
            <a:fillRect/>
          </a:stretch>
        </p:blipFill>
        <p:spPr>
          <a:xfrm>
            <a:off x="157655" y="116833"/>
            <a:ext cx="3452159" cy="1844200"/>
          </a:xfrm>
          <a:prstGeom prst="rect">
            <a:avLst/>
          </a:prstGeom>
        </p:spPr>
      </p:pic>
      <p:pic>
        <p:nvPicPr>
          <p:cNvPr id="5" name="Imagem 4">
            <a:extLst>
              <a:ext uri="{FF2B5EF4-FFF2-40B4-BE49-F238E27FC236}">
                <a16:creationId xmlns:a16="http://schemas.microsoft.com/office/drawing/2014/main" id="{BD649D77-DB4B-87D6-4EF0-C593C1421096}"/>
              </a:ext>
            </a:extLst>
          </p:cNvPr>
          <p:cNvPicPr>
            <a:picLocks noChangeAspect="1"/>
          </p:cNvPicPr>
          <p:nvPr/>
        </p:nvPicPr>
        <p:blipFill>
          <a:blip r:embed="rId5"/>
          <a:stretch>
            <a:fillRect/>
          </a:stretch>
        </p:blipFill>
        <p:spPr>
          <a:xfrm>
            <a:off x="3675700" y="7217461"/>
            <a:ext cx="1390726" cy="1544776"/>
          </a:xfrm>
          <a:prstGeom prst="rect">
            <a:avLst/>
          </a:prstGeom>
        </p:spPr>
      </p:pic>
      <p:pic>
        <p:nvPicPr>
          <p:cNvPr id="7" name="Gráfico 6" descr="Família com duas crianças com preenchimento sólido">
            <a:extLst>
              <a:ext uri="{FF2B5EF4-FFF2-40B4-BE49-F238E27FC236}">
                <a16:creationId xmlns:a16="http://schemas.microsoft.com/office/drawing/2014/main" id="{328D6232-78AE-642E-B8CB-35F24D49B17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560356" y="5661906"/>
            <a:ext cx="1722500" cy="1722500"/>
          </a:xfrm>
          <a:prstGeom prst="rect">
            <a:avLst/>
          </a:prstGeom>
        </p:spPr>
      </p:pic>
      <p:pic>
        <p:nvPicPr>
          <p:cNvPr id="9" name="Gráfico 8" descr="Dinheiro com preenchimento sólido">
            <a:extLst>
              <a:ext uri="{FF2B5EF4-FFF2-40B4-BE49-F238E27FC236}">
                <a16:creationId xmlns:a16="http://schemas.microsoft.com/office/drawing/2014/main" id="{FCDADD8C-C892-ECA5-B7A5-85563431766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813158" y="7384406"/>
            <a:ext cx="1210886" cy="1210886"/>
          </a:xfrm>
          <a:prstGeom prst="rect">
            <a:avLst/>
          </a:prstGeom>
        </p:spPr>
      </p:pic>
      <p:pic>
        <p:nvPicPr>
          <p:cNvPr id="11" name="Gráfico 10" descr="Carro com preenchimento sólido">
            <a:extLst>
              <a:ext uri="{FF2B5EF4-FFF2-40B4-BE49-F238E27FC236}">
                <a16:creationId xmlns:a16="http://schemas.microsoft.com/office/drawing/2014/main" id="{5B1414FC-0302-01EB-6F39-F4243A99982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646213" y="5839630"/>
            <a:ext cx="1544776" cy="1544776"/>
          </a:xfrm>
          <a:prstGeom prst="rect">
            <a:avLst/>
          </a:prstGeom>
        </p:spPr>
      </p:pic>
      <p:sp>
        <p:nvSpPr>
          <p:cNvPr id="16" name="CaixaDeTexto 15">
            <a:extLst>
              <a:ext uri="{FF2B5EF4-FFF2-40B4-BE49-F238E27FC236}">
                <a16:creationId xmlns:a16="http://schemas.microsoft.com/office/drawing/2014/main" id="{365A4400-E186-8ADC-B2B1-49824B3D1916}"/>
              </a:ext>
            </a:extLst>
          </p:cNvPr>
          <p:cNvSpPr txBox="1"/>
          <p:nvPr/>
        </p:nvSpPr>
        <p:spPr>
          <a:xfrm>
            <a:off x="6897861" y="3830111"/>
            <a:ext cx="4880755" cy="53860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gn="just">
              <a:buChar char="•"/>
            </a:pPr>
            <a:endParaRPr lang="pt-BR" sz="3200" b="1" dirty="0">
              <a:latin typeface="Bookman Old Style" panose="02050604050505020204" pitchFamily="18" charset="0"/>
              <a:cs typeface="Arial"/>
            </a:endParaRPr>
          </a:p>
          <a:p>
            <a:pPr marL="457200" indent="-457200" algn="just">
              <a:buChar char="•"/>
            </a:pPr>
            <a:r>
              <a:rPr lang="pt-BR" sz="4000" b="1" cap="small" dirty="0">
                <a:latin typeface="Bookman Old Style" panose="02050604050505020204" pitchFamily="18" charset="0"/>
                <a:cs typeface="Arial"/>
              </a:rPr>
              <a:t>Governança </a:t>
            </a:r>
          </a:p>
          <a:p>
            <a:pPr marL="457200" indent="-457200" algn="just">
              <a:buChar char="•"/>
            </a:pPr>
            <a:endParaRPr lang="pt-BR" sz="4000" b="1" cap="small" dirty="0">
              <a:latin typeface="Bookman Old Style" panose="02050604050505020204" pitchFamily="18" charset="0"/>
              <a:cs typeface="Arial"/>
            </a:endParaRPr>
          </a:p>
          <a:p>
            <a:pPr marL="457200" indent="-457200" algn="just">
              <a:buChar char="•"/>
            </a:pPr>
            <a:r>
              <a:rPr lang="pt-BR" sz="4000" b="1" cap="small" dirty="0">
                <a:latin typeface="Bookman Old Style" panose="02050604050505020204" pitchFamily="18" charset="0"/>
                <a:cs typeface="Arial"/>
              </a:rPr>
              <a:t>Planejamento</a:t>
            </a:r>
          </a:p>
          <a:p>
            <a:pPr marL="457200" indent="-457200" algn="just">
              <a:buChar char="•"/>
            </a:pPr>
            <a:endParaRPr lang="pt-BR" sz="4000" b="1" cap="small" dirty="0">
              <a:latin typeface="Bookman Old Style" panose="02050604050505020204" pitchFamily="18" charset="0"/>
              <a:cs typeface="Arial"/>
            </a:endParaRPr>
          </a:p>
          <a:p>
            <a:pPr marL="457200" indent="-457200" algn="just">
              <a:buChar char="•"/>
            </a:pPr>
            <a:r>
              <a:rPr lang="pt-BR" sz="4000" b="1" cap="small" dirty="0">
                <a:latin typeface="Bookman Old Style" panose="02050604050505020204" pitchFamily="18" charset="0"/>
                <a:cs typeface="Arial"/>
              </a:rPr>
              <a:t>Anterioridade </a:t>
            </a:r>
          </a:p>
          <a:p>
            <a:pPr marL="457200" indent="-457200" algn="just">
              <a:buChar char="•"/>
            </a:pPr>
            <a:endParaRPr lang="pt-BR" sz="4000" b="1" cap="small" dirty="0">
              <a:latin typeface="Bookman Old Style" panose="02050604050505020204" pitchFamily="18" charset="0"/>
              <a:cs typeface="Arial"/>
            </a:endParaRPr>
          </a:p>
          <a:p>
            <a:pPr marL="457200" indent="-457200" algn="just">
              <a:buChar char="•"/>
            </a:pPr>
            <a:r>
              <a:rPr lang="pt-BR" sz="4000" b="1" cap="small" dirty="0">
                <a:latin typeface="Bookman Old Style" panose="02050604050505020204" pitchFamily="18" charset="0"/>
                <a:cs typeface="Arial"/>
              </a:rPr>
              <a:t>Disciplina  </a:t>
            </a:r>
            <a:endParaRPr lang="en-US" sz="4000" cap="small" dirty="0">
              <a:latin typeface="Bookman Old Style" panose="02050604050505020204" pitchFamily="18" charset="0"/>
              <a:cs typeface="Arial"/>
            </a:endParaRPr>
          </a:p>
          <a:p>
            <a:pPr marL="457200" indent="-457200" algn="just">
              <a:buChar char="•"/>
            </a:pPr>
            <a:endParaRPr lang="pt-BR" sz="3200" dirty="0">
              <a:latin typeface="Georgia"/>
              <a:cs typeface="Arial"/>
            </a:endParaRPr>
          </a:p>
        </p:txBody>
      </p:sp>
      <p:sp>
        <p:nvSpPr>
          <p:cNvPr id="21" name="CaixaDeTexto 20">
            <a:extLst>
              <a:ext uri="{FF2B5EF4-FFF2-40B4-BE49-F238E27FC236}">
                <a16:creationId xmlns:a16="http://schemas.microsoft.com/office/drawing/2014/main" id="{A241D586-3D72-3282-77F5-88126E821136}"/>
              </a:ext>
            </a:extLst>
          </p:cNvPr>
          <p:cNvSpPr txBox="1"/>
          <p:nvPr/>
        </p:nvSpPr>
        <p:spPr>
          <a:xfrm>
            <a:off x="13106401" y="4070977"/>
            <a:ext cx="6442558" cy="3970318"/>
          </a:xfrm>
          <a:prstGeom prst="rect">
            <a:avLst/>
          </a:prstGeom>
          <a:noFill/>
        </p:spPr>
        <p:txBody>
          <a:bodyPr wrap="square">
            <a:spAutoFit/>
          </a:bodyPr>
          <a:lstStyle/>
          <a:p>
            <a:pPr marL="571500" indent="-571500">
              <a:buFont typeface="Arial" panose="020B0604020202020204" pitchFamily="34" charset="0"/>
              <a:buChar char="•"/>
            </a:pPr>
            <a:r>
              <a:rPr lang="pt-BR" sz="3600" b="1" cap="small" dirty="0">
                <a:latin typeface="Bookman Old Style" panose="02050604050505020204" pitchFamily="18" charset="0"/>
                <a:cs typeface="Arial"/>
              </a:rPr>
              <a:t>Proteção interna </a:t>
            </a:r>
          </a:p>
          <a:p>
            <a:endParaRPr lang="pt-BR" sz="3600" b="1" cap="small" dirty="0">
              <a:latin typeface="Bookman Old Style" panose="02050604050505020204" pitchFamily="18" charset="0"/>
              <a:cs typeface="Arial"/>
            </a:endParaRPr>
          </a:p>
          <a:p>
            <a:endParaRPr lang="pt-BR" sz="3600" b="1" cap="small" dirty="0">
              <a:latin typeface="Bookman Old Style" panose="02050604050505020204" pitchFamily="18" charset="0"/>
              <a:cs typeface="Arial"/>
            </a:endParaRPr>
          </a:p>
          <a:p>
            <a:pPr marL="457200" indent="-457200">
              <a:buFont typeface="Arial" panose="020B0604020202020204" pitchFamily="34" charset="0"/>
              <a:buChar char="•"/>
            </a:pPr>
            <a:r>
              <a:rPr lang="pt-BR" sz="3600" b="1" cap="small" dirty="0">
                <a:latin typeface="Bookman Old Style" panose="02050604050505020204" pitchFamily="18" charset="0"/>
                <a:cs typeface="Arial"/>
              </a:rPr>
              <a:t>INCOMUNICABILIDADE</a:t>
            </a:r>
          </a:p>
          <a:p>
            <a:pPr marL="457200" indent="-457200">
              <a:buFont typeface="Arial" panose="020B0604020202020204" pitchFamily="34" charset="0"/>
              <a:buChar char="•"/>
            </a:pPr>
            <a:endParaRPr lang="pt-BR" sz="3600" b="1" cap="small" dirty="0">
              <a:latin typeface="Bookman Old Style" panose="02050604050505020204" pitchFamily="18" charset="0"/>
              <a:cs typeface="Arial"/>
            </a:endParaRPr>
          </a:p>
          <a:p>
            <a:pPr marL="457200" indent="-457200">
              <a:buFont typeface="Arial" panose="020B0604020202020204" pitchFamily="34" charset="0"/>
              <a:buChar char="•"/>
            </a:pPr>
            <a:r>
              <a:rPr lang="pt-BR" sz="3600" b="1" cap="small" dirty="0">
                <a:latin typeface="Bookman Old Style" panose="02050604050505020204" pitchFamily="18" charset="0"/>
                <a:cs typeface="Arial"/>
              </a:rPr>
              <a:t>IMPENHORABILIDADE</a:t>
            </a:r>
          </a:p>
          <a:p>
            <a:r>
              <a:rPr lang="pt-BR" sz="3600" b="1" cap="small" dirty="0">
                <a:latin typeface="Bookman Old Style" panose="02050604050505020204" pitchFamily="18" charset="0"/>
                <a:cs typeface="Arial"/>
              </a:rPr>
              <a:t>Das cotas e ações</a:t>
            </a:r>
            <a:r>
              <a:rPr lang="pt-BR" sz="3600" dirty="0">
                <a:latin typeface="Bookman Old Style" panose="02050604050505020204" pitchFamily="18" charset="0"/>
              </a:rPr>
              <a:t> </a:t>
            </a:r>
          </a:p>
        </p:txBody>
      </p:sp>
    </p:spTree>
    <p:extLst>
      <p:ext uri="{BB962C8B-B14F-4D97-AF65-F5344CB8AC3E}">
        <p14:creationId xmlns:p14="http://schemas.microsoft.com/office/powerpoint/2010/main" val="20513192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5100A197-4280-A2F6-7496-D6E14CCB3A15}"/>
              </a:ext>
            </a:extLst>
          </p:cNvPr>
          <p:cNvPicPr>
            <a:picLocks noChangeAspect="1"/>
          </p:cNvPicPr>
          <p:nvPr/>
        </p:nvPicPr>
        <p:blipFill>
          <a:blip r:embed="rId2"/>
          <a:stretch>
            <a:fillRect/>
          </a:stretch>
        </p:blipFill>
        <p:spPr>
          <a:xfrm>
            <a:off x="1113351" y="2106864"/>
            <a:ext cx="17877398" cy="10056037"/>
          </a:xfrm>
          <a:prstGeom prst="rect">
            <a:avLst/>
          </a:prstGeom>
        </p:spPr>
      </p:pic>
      <p:pic>
        <p:nvPicPr>
          <p:cNvPr id="5" name="Imagem 4">
            <a:extLst>
              <a:ext uri="{FF2B5EF4-FFF2-40B4-BE49-F238E27FC236}">
                <a16:creationId xmlns:a16="http://schemas.microsoft.com/office/drawing/2014/main" id="{AE0A1F9B-03E1-1299-9EB6-CBAD03234960}"/>
              </a:ext>
            </a:extLst>
          </p:cNvPr>
          <p:cNvPicPr>
            <a:picLocks noChangeAspect="1"/>
          </p:cNvPicPr>
          <p:nvPr/>
        </p:nvPicPr>
        <p:blipFill>
          <a:blip r:embed="rId3"/>
          <a:stretch>
            <a:fillRect/>
          </a:stretch>
        </p:blipFill>
        <p:spPr>
          <a:xfrm>
            <a:off x="0" y="0"/>
            <a:ext cx="20104100" cy="2107246"/>
          </a:xfrm>
          <a:prstGeom prst="rect">
            <a:avLst/>
          </a:prstGeom>
        </p:spPr>
      </p:pic>
      <p:sp>
        <p:nvSpPr>
          <p:cNvPr id="6" name="CaixaDeTexto 5">
            <a:extLst>
              <a:ext uri="{FF2B5EF4-FFF2-40B4-BE49-F238E27FC236}">
                <a16:creationId xmlns:a16="http://schemas.microsoft.com/office/drawing/2014/main" id="{7F4FB35C-BBF4-8262-83B2-E175E4B27430}"/>
              </a:ext>
            </a:extLst>
          </p:cNvPr>
          <p:cNvSpPr txBox="1"/>
          <p:nvPr/>
        </p:nvSpPr>
        <p:spPr>
          <a:xfrm>
            <a:off x="1804270" y="442714"/>
            <a:ext cx="15938938" cy="861774"/>
          </a:xfrm>
          <a:prstGeom prst="rect">
            <a:avLst/>
          </a:prstGeom>
          <a:noFill/>
        </p:spPr>
        <p:txBody>
          <a:bodyPr wrap="square" rtlCol="0">
            <a:spAutoFit/>
          </a:bodyPr>
          <a:lstStyle/>
          <a:p>
            <a:pPr algn="ctr"/>
            <a:r>
              <a:rPr lang="pt-BR" sz="5000" b="1" cap="all" dirty="0">
                <a:solidFill>
                  <a:schemeClr val="bg1"/>
                </a:solidFill>
                <a:latin typeface="Bookman Old Style" panose="02050604050505020204" pitchFamily="18" charset="0"/>
              </a:rPr>
              <a:t>Risco empresarial</a:t>
            </a:r>
            <a:endParaRPr lang="pt-BR" sz="5000" b="1" dirty="0">
              <a:solidFill>
                <a:schemeClr val="bg1"/>
              </a:solidFill>
              <a:latin typeface="Bookman Old Style" panose="02050604050505020204" pitchFamily="18" charset="0"/>
            </a:endParaRPr>
          </a:p>
        </p:txBody>
      </p:sp>
      <p:pic>
        <p:nvPicPr>
          <p:cNvPr id="7" name="Imagem 6">
            <a:extLst>
              <a:ext uri="{FF2B5EF4-FFF2-40B4-BE49-F238E27FC236}">
                <a16:creationId xmlns:a16="http://schemas.microsoft.com/office/drawing/2014/main" id="{3A77ABF9-2E24-EA44-3954-2B0562A38EAA}"/>
              </a:ext>
            </a:extLst>
          </p:cNvPr>
          <p:cNvPicPr>
            <a:picLocks noChangeAspect="1"/>
          </p:cNvPicPr>
          <p:nvPr/>
        </p:nvPicPr>
        <p:blipFill>
          <a:blip r:embed="rId4"/>
          <a:stretch>
            <a:fillRect/>
          </a:stretch>
        </p:blipFill>
        <p:spPr>
          <a:xfrm>
            <a:off x="78190" y="131523"/>
            <a:ext cx="3452159" cy="1844200"/>
          </a:xfrm>
          <a:prstGeom prst="rect">
            <a:avLst/>
          </a:prstGeom>
        </p:spPr>
      </p:pic>
    </p:spTree>
    <p:extLst>
      <p:ext uri="{BB962C8B-B14F-4D97-AF65-F5344CB8AC3E}">
        <p14:creationId xmlns:p14="http://schemas.microsoft.com/office/powerpoint/2010/main" val="17183810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3038CEA3387974CA2F1A5D450F334FE" ma:contentTypeVersion="13" ma:contentTypeDescription="Create a new document." ma:contentTypeScope="" ma:versionID="3caa39ddbdae631b8ba2d1d45cc090cb">
  <xsd:schema xmlns:xsd="http://www.w3.org/2001/XMLSchema" xmlns:xs="http://www.w3.org/2001/XMLSchema" xmlns:p="http://schemas.microsoft.com/office/2006/metadata/properties" xmlns:ns3="34b132a0-142a-4f7d-9b3b-8576a7c60d6d" xmlns:ns4="fa3e3ebd-e7d1-43fc-98f0-1af20fcb6103" targetNamespace="http://schemas.microsoft.com/office/2006/metadata/properties" ma:root="true" ma:fieldsID="78c950f5a4ef2bdd667d559fd8d1e498" ns3:_="" ns4:_="">
    <xsd:import namespace="34b132a0-142a-4f7d-9b3b-8576a7c60d6d"/>
    <xsd:import namespace="fa3e3ebd-e7d1-43fc-98f0-1af20fcb610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ServiceLocatio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b132a0-142a-4f7d-9b3b-8576a7c60d6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a3e3ebd-e7d1-43fc-98f0-1af20fcb610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73AC0A0-455F-407D-9EA4-A897BFD4D099}">
  <ds:schemaRefs>
    <ds:schemaRef ds:uri="http://schemas.microsoft.com/sharepoint/v3/contenttype/forms"/>
  </ds:schemaRefs>
</ds:datastoreItem>
</file>

<file path=customXml/itemProps2.xml><?xml version="1.0" encoding="utf-8"?>
<ds:datastoreItem xmlns:ds="http://schemas.openxmlformats.org/officeDocument/2006/customXml" ds:itemID="{D1B6D092-21BD-4650-81A6-861AE5DC4FD8}">
  <ds:schemaRefs>
    <ds:schemaRef ds:uri="34b132a0-142a-4f7d-9b3b-8576a7c60d6d"/>
    <ds:schemaRef ds:uri="fa3e3ebd-e7d1-43fc-98f0-1af20fcb610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8C617BE-6FCB-413F-B51F-43C404039DA5}">
  <ds:schemaRefs>
    <ds:schemaRef ds:uri="http://schemas.microsoft.com/office/2006/documentManagement/types"/>
    <ds:schemaRef ds:uri="http://schemas.openxmlformats.org/package/2006/metadata/core-properties"/>
    <ds:schemaRef ds:uri="http://schemas.microsoft.com/office/2006/metadata/properties"/>
    <ds:schemaRef ds:uri="http://purl.org/dc/terms/"/>
    <ds:schemaRef ds:uri="http://purl.org/dc/elements/1.1/"/>
    <ds:schemaRef ds:uri="fa3e3ebd-e7d1-43fc-98f0-1af20fcb6103"/>
    <ds:schemaRef ds:uri="http://www.w3.org/XML/1998/namespace"/>
    <ds:schemaRef ds:uri="http://purl.org/dc/dcmitype/"/>
    <ds:schemaRef ds:uri="http://schemas.microsoft.com/office/infopath/2007/PartnerControls"/>
    <ds:schemaRef ds:uri="34b132a0-142a-4f7d-9b3b-8576a7c60d6d"/>
  </ds:schemaRefs>
</ds:datastoreItem>
</file>

<file path=docProps/app.xml><?xml version="1.0" encoding="utf-8"?>
<Properties xmlns="http://schemas.openxmlformats.org/officeDocument/2006/extended-properties" xmlns:vt="http://schemas.openxmlformats.org/officeDocument/2006/docPropsVTypes">
  <Template/>
  <TotalTime>3</TotalTime>
  <Words>1576</Words>
  <Application>Microsoft Office PowerPoint</Application>
  <PresentationFormat>Personalizar</PresentationFormat>
  <Paragraphs>157</Paragraphs>
  <Slides>18</Slides>
  <Notes>0</Notes>
  <HiddenSlides>0</HiddenSlides>
  <MMClips>0</MMClips>
  <ScaleCrop>false</ScaleCrop>
  <HeadingPairs>
    <vt:vector size="6" baseType="variant">
      <vt:variant>
        <vt:lpstr>Fontes usadas</vt:lpstr>
      </vt:variant>
      <vt:variant>
        <vt:i4>8</vt:i4>
      </vt:variant>
      <vt:variant>
        <vt:lpstr>Tema</vt:lpstr>
      </vt:variant>
      <vt:variant>
        <vt:i4>1</vt:i4>
      </vt:variant>
      <vt:variant>
        <vt:lpstr>Títulos de slides</vt:lpstr>
      </vt:variant>
      <vt:variant>
        <vt:i4>18</vt:i4>
      </vt:variant>
    </vt:vector>
  </HeadingPairs>
  <TitlesOfParts>
    <vt:vector size="27" baseType="lpstr">
      <vt:lpstr>Arial</vt:lpstr>
      <vt:lpstr>Bookman Old Style</vt:lpstr>
      <vt:lpstr>Calibri</vt:lpstr>
      <vt:lpstr>Century Gothic</vt:lpstr>
      <vt:lpstr>Cera</vt:lpstr>
      <vt:lpstr>Georgia</vt:lpstr>
      <vt:lpstr>Tahoma</vt:lpstr>
      <vt:lpstr>Wingdings</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Mayra</dc:creator>
  <cp:lastModifiedBy>Cristina Loschiavo Pepino</cp:lastModifiedBy>
  <cp:revision>2</cp:revision>
  <dcterms:created xsi:type="dcterms:W3CDTF">2018-07-16T14:02:09Z</dcterms:created>
  <dcterms:modified xsi:type="dcterms:W3CDTF">2023-11-10T23:50:25Z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2018-06-05T00:00:00Z</vt:filetime>
  </property>
  <property fmtid="{D5CDD505-2E9C-101B-9397-08002B2CF9AE}" pid="3" name="LastSaved">
    <vt:filetime>2018-07-16T00:00:00Z</vt:filetime>
  </property>
  <property fmtid="{D5CDD505-2E9C-101B-9397-08002B2CF9AE}" pid="4" name="ContentTypeId">
    <vt:lpwstr>0x010100E3038CEA3387974CA2F1A5D450F334FE</vt:lpwstr>
  </property>
</Properties>
</file>